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72" r:id="rId1"/>
  </p:sldMasterIdLst>
  <p:notesMasterIdLst>
    <p:notesMasterId r:id="rId66"/>
  </p:notesMasterIdLst>
  <p:sldIdLst>
    <p:sldId id="468" r:id="rId2"/>
    <p:sldId id="257" r:id="rId3"/>
    <p:sldId id="469" r:id="rId4"/>
    <p:sldId id="326" r:id="rId5"/>
    <p:sldId id="309" r:id="rId6"/>
    <p:sldId id="311" r:id="rId7"/>
    <p:sldId id="312" r:id="rId8"/>
    <p:sldId id="313" r:id="rId9"/>
    <p:sldId id="314" r:id="rId10"/>
    <p:sldId id="315" r:id="rId11"/>
    <p:sldId id="340" r:id="rId12"/>
    <p:sldId id="341" r:id="rId13"/>
    <p:sldId id="342" r:id="rId14"/>
    <p:sldId id="343" r:id="rId15"/>
    <p:sldId id="356" r:id="rId16"/>
    <p:sldId id="344" r:id="rId17"/>
    <p:sldId id="391" r:id="rId18"/>
    <p:sldId id="348" r:id="rId19"/>
    <p:sldId id="345" r:id="rId20"/>
    <p:sldId id="392" r:id="rId21"/>
    <p:sldId id="387" r:id="rId22"/>
    <p:sldId id="346" r:id="rId23"/>
    <p:sldId id="357" r:id="rId24"/>
    <p:sldId id="349" r:id="rId25"/>
    <p:sldId id="347" r:id="rId26"/>
    <p:sldId id="358" r:id="rId27"/>
    <p:sldId id="359" r:id="rId28"/>
    <p:sldId id="360" r:id="rId29"/>
    <p:sldId id="396" r:id="rId30"/>
    <p:sldId id="406" r:id="rId31"/>
    <p:sldId id="411" r:id="rId32"/>
    <p:sldId id="414" r:id="rId33"/>
    <p:sldId id="418" r:id="rId34"/>
    <p:sldId id="416" r:id="rId35"/>
    <p:sldId id="419" r:id="rId36"/>
    <p:sldId id="420" r:id="rId37"/>
    <p:sldId id="421" r:id="rId38"/>
    <p:sldId id="422" r:id="rId39"/>
    <p:sldId id="423" r:id="rId40"/>
    <p:sldId id="424" r:id="rId41"/>
    <p:sldId id="425" r:id="rId42"/>
    <p:sldId id="431" r:id="rId43"/>
    <p:sldId id="426" r:id="rId44"/>
    <p:sldId id="427" r:id="rId45"/>
    <p:sldId id="428" r:id="rId46"/>
    <p:sldId id="429" r:id="rId47"/>
    <p:sldId id="430" r:id="rId48"/>
    <p:sldId id="432" r:id="rId49"/>
    <p:sldId id="404" r:id="rId50"/>
    <p:sldId id="409" r:id="rId51"/>
    <p:sldId id="405" r:id="rId52"/>
    <p:sldId id="415" r:id="rId53"/>
    <p:sldId id="433" r:id="rId54"/>
    <p:sldId id="435" r:id="rId55"/>
    <p:sldId id="434" r:id="rId56"/>
    <p:sldId id="437" r:id="rId57"/>
    <p:sldId id="436" r:id="rId58"/>
    <p:sldId id="439" r:id="rId59"/>
    <p:sldId id="438" r:id="rId60"/>
    <p:sldId id="456" r:id="rId61"/>
    <p:sldId id="462" r:id="rId62"/>
    <p:sldId id="457" r:id="rId63"/>
    <p:sldId id="458" r:id="rId64"/>
    <p:sldId id="459" r:id="rId65"/>
  </p:sldIdLst>
  <p:sldSz cx="20104100" cy="11303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117" autoAdjust="0"/>
  </p:normalViewPr>
  <p:slideViewPr>
    <p:cSldViewPr snapToGrid="0">
      <p:cViewPr varScale="1">
        <p:scale>
          <a:sx n="42" d="100"/>
          <a:sy n="42" d="100"/>
        </p:scale>
        <p:origin x="1190" y="4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5" name="Shape 85"/>
          <p:cNvSpPr>
            <a:spLocks noGrp="1" noRot="1" noChangeAspect="1"/>
          </p:cNvSpPr>
          <p:nvPr>
            <p:ph type="sldImg"/>
          </p:nvPr>
        </p:nvSpPr>
        <p:spPr>
          <a:xfrm>
            <a:off x="1143000" y="685800"/>
            <a:ext cx="4572000" cy="3429000"/>
          </a:xfrm>
          <a:prstGeom prst="rect">
            <a:avLst/>
          </a:prstGeom>
        </p:spPr>
        <p:txBody>
          <a:bodyPr/>
          <a:lstStyle/>
          <a:p>
            <a:endParaRPr/>
          </a:p>
        </p:txBody>
      </p:sp>
      <p:sp>
        <p:nvSpPr>
          <p:cNvPr id="86" name="Shape 8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04473" y="2386190"/>
            <a:ext cx="14553142" cy="5487643"/>
          </a:xfrm>
        </p:spPr>
        <p:txBody>
          <a:bodyPr anchor="b"/>
          <a:lstStyle>
            <a:lvl1pPr>
              <a:defRPr sz="11866"/>
            </a:lvl1pPr>
          </a:lstStyle>
          <a:p>
            <a:r>
              <a:rPr lang="en-US"/>
              <a:t>Click to edit Master title style</a:t>
            </a:r>
            <a:endParaRPr lang="en-US" dirty="0"/>
          </a:p>
        </p:txBody>
      </p:sp>
      <p:sp>
        <p:nvSpPr>
          <p:cNvPr id="3" name="Subtitle 2"/>
          <p:cNvSpPr>
            <a:spLocks noGrp="1"/>
          </p:cNvSpPr>
          <p:nvPr>
            <p:ph type="subTitle" idx="1"/>
          </p:nvPr>
        </p:nvSpPr>
        <p:spPr>
          <a:xfrm>
            <a:off x="1904473" y="7873830"/>
            <a:ext cx="14553142" cy="1419748"/>
          </a:xfrm>
        </p:spPr>
        <p:txBody>
          <a:bodyPr anchor="t"/>
          <a:lstStyle>
            <a:lvl1pPr marL="0" indent="0" algn="l">
              <a:buNone/>
              <a:defRPr cap="all">
                <a:solidFill>
                  <a:schemeClr val="bg2">
                    <a:lumMod val="40000"/>
                    <a:lumOff val="60000"/>
                  </a:schemeClr>
                </a:solidFill>
              </a:defRPr>
            </a:lvl1pPr>
            <a:lvl2pPr marL="753511" indent="0" algn="ctr">
              <a:buNone/>
              <a:defRPr>
                <a:solidFill>
                  <a:schemeClr val="tx1">
                    <a:tint val="75000"/>
                  </a:schemeClr>
                </a:solidFill>
              </a:defRPr>
            </a:lvl2pPr>
            <a:lvl3pPr marL="1507023" indent="0" algn="ctr">
              <a:buNone/>
              <a:defRPr>
                <a:solidFill>
                  <a:schemeClr val="tx1">
                    <a:tint val="75000"/>
                  </a:schemeClr>
                </a:solidFill>
              </a:defRPr>
            </a:lvl3pPr>
            <a:lvl4pPr marL="2260534" indent="0" algn="ctr">
              <a:buNone/>
              <a:defRPr>
                <a:solidFill>
                  <a:schemeClr val="tx1">
                    <a:tint val="75000"/>
                  </a:schemeClr>
                </a:solidFill>
              </a:defRPr>
            </a:lvl4pPr>
            <a:lvl5pPr marL="3014045" indent="0" algn="ctr">
              <a:buNone/>
              <a:defRPr>
                <a:solidFill>
                  <a:schemeClr val="tx1">
                    <a:tint val="75000"/>
                  </a:schemeClr>
                </a:solidFill>
              </a:defRPr>
            </a:lvl5pPr>
            <a:lvl6pPr marL="3767557" indent="0" algn="ctr">
              <a:buNone/>
              <a:defRPr>
                <a:solidFill>
                  <a:schemeClr val="tx1">
                    <a:tint val="75000"/>
                  </a:schemeClr>
                </a:solidFill>
              </a:defRPr>
            </a:lvl6pPr>
            <a:lvl7pPr marL="4521068" indent="0" algn="ctr">
              <a:buNone/>
              <a:defRPr>
                <a:solidFill>
                  <a:schemeClr val="tx1">
                    <a:tint val="75000"/>
                  </a:schemeClr>
                </a:solidFill>
              </a:defRPr>
            </a:lvl7pPr>
            <a:lvl8pPr marL="5274579" indent="0" algn="ctr">
              <a:buNone/>
              <a:defRPr>
                <a:solidFill>
                  <a:schemeClr val="tx1">
                    <a:tint val="75000"/>
                  </a:schemeClr>
                </a:solidFill>
              </a:defRPr>
            </a:lvl8pPr>
            <a:lvl9pPr marL="6028091"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023366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04475" y="7912079"/>
            <a:ext cx="14553141" cy="934068"/>
          </a:xfrm>
        </p:spPr>
        <p:txBody>
          <a:bodyPr anchor="b">
            <a:normAutofit/>
          </a:bodyPr>
          <a:lstStyle>
            <a:lvl1pPr algn="l">
              <a:defRPr sz="3955"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04473" y="1130300"/>
            <a:ext cx="14553142" cy="600035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637"/>
            </a:lvl1pPr>
            <a:lvl2pPr marL="753511" indent="0">
              <a:buNone/>
              <a:defRPr sz="2637"/>
            </a:lvl2pPr>
            <a:lvl3pPr marL="1507023" indent="0">
              <a:buNone/>
              <a:defRPr sz="2637"/>
            </a:lvl3pPr>
            <a:lvl4pPr marL="2260534" indent="0">
              <a:buNone/>
              <a:defRPr sz="2637"/>
            </a:lvl4pPr>
            <a:lvl5pPr marL="3014045" indent="0">
              <a:buNone/>
              <a:defRPr sz="2637"/>
            </a:lvl5pPr>
            <a:lvl6pPr marL="3767557" indent="0">
              <a:buNone/>
              <a:defRPr sz="2637"/>
            </a:lvl6pPr>
            <a:lvl7pPr marL="4521068" indent="0">
              <a:buNone/>
              <a:defRPr sz="2637"/>
            </a:lvl7pPr>
            <a:lvl8pPr marL="5274579" indent="0">
              <a:buNone/>
              <a:defRPr sz="2637"/>
            </a:lvl8pPr>
            <a:lvl9pPr marL="6028091" indent="0">
              <a:buNone/>
              <a:defRPr sz="2637"/>
            </a:lvl9pPr>
          </a:lstStyle>
          <a:p>
            <a:r>
              <a:rPr lang="en-US"/>
              <a:t>Click icon to add picture</a:t>
            </a:r>
            <a:endParaRPr lang="en-US" dirty="0"/>
          </a:p>
        </p:txBody>
      </p:sp>
      <p:sp>
        <p:nvSpPr>
          <p:cNvPr id="4" name="Text Placeholder 3"/>
          <p:cNvSpPr>
            <a:spLocks noGrp="1"/>
          </p:cNvSpPr>
          <p:nvPr>
            <p:ph type="body" sz="half" idx="2"/>
          </p:nvPr>
        </p:nvSpPr>
        <p:spPr>
          <a:xfrm>
            <a:off x="1904474" y="8846147"/>
            <a:ext cx="14553139" cy="813711"/>
          </a:xfrm>
        </p:spPr>
        <p:txBody>
          <a:bodyPr>
            <a:normAutofit/>
          </a:bodyPr>
          <a:lstStyle>
            <a:lvl1pPr marL="0" indent="0">
              <a:buNone/>
              <a:defRPr sz="1978"/>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80631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04472" y="2386189"/>
            <a:ext cx="14553144" cy="3265311"/>
          </a:xfrm>
        </p:spPr>
        <p:txBody>
          <a:bodyPr/>
          <a:lstStyle>
            <a:lvl1pPr>
              <a:defRPr sz="7911"/>
            </a:lvl1pPr>
          </a:lstStyle>
          <a:p>
            <a:r>
              <a:rPr lang="en-US"/>
              <a:t>Click to edit Master title style</a:t>
            </a:r>
            <a:endParaRPr lang="en-US" dirty="0"/>
          </a:p>
        </p:txBody>
      </p:sp>
      <p:sp>
        <p:nvSpPr>
          <p:cNvPr id="8" name="Text Placeholder 3"/>
          <p:cNvSpPr>
            <a:spLocks noGrp="1"/>
          </p:cNvSpPr>
          <p:nvPr>
            <p:ph type="body" sz="half" idx="2"/>
          </p:nvPr>
        </p:nvSpPr>
        <p:spPr>
          <a:xfrm>
            <a:off x="1904472" y="6028266"/>
            <a:ext cx="14553144" cy="3893256"/>
          </a:xfrm>
        </p:spPr>
        <p:txBody>
          <a:bodyPr anchor="ctr">
            <a:normAutofit/>
          </a:bodyPr>
          <a:lstStyle>
            <a:lvl1pPr marL="0" indent="0">
              <a:buNone/>
              <a:defRPr sz="296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732966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96782" y="2386189"/>
            <a:ext cx="13190537" cy="3829265"/>
          </a:xfrm>
        </p:spPr>
        <p:txBody>
          <a:bodyPr/>
          <a:lstStyle>
            <a:lvl1pPr>
              <a:defRPr sz="7911"/>
            </a:lvl1pPr>
          </a:lstStyle>
          <a:p>
            <a:r>
              <a:rPr lang="en-US"/>
              <a:t>Click to edit Master title style</a:t>
            </a:r>
            <a:endParaRPr lang="en-US" dirty="0"/>
          </a:p>
        </p:txBody>
      </p:sp>
      <p:sp>
        <p:nvSpPr>
          <p:cNvPr id="11" name="Text Placeholder 3"/>
          <p:cNvSpPr>
            <a:spLocks noGrp="1"/>
          </p:cNvSpPr>
          <p:nvPr>
            <p:ph type="body" sz="half" idx="14"/>
          </p:nvPr>
        </p:nvSpPr>
        <p:spPr>
          <a:xfrm>
            <a:off x="3183150" y="6215454"/>
            <a:ext cx="12003838" cy="563953"/>
          </a:xfrm>
        </p:spPr>
        <p:txBody>
          <a:bodyPr vert="horz" lIns="91440" tIns="45720" rIns="91440" bIns="45720" rtlCol="0" anchor="t">
            <a:normAutofit/>
          </a:bodyPr>
          <a:lstStyle>
            <a:lvl1pPr marL="0" indent="0">
              <a:buNone/>
              <a:defRPr lang="en-US" sz="2307" b="0" i="0" kern="1200" cap="small" dirty="0">
                <a:solidFill>
                  <a:schemeClr val="bg2">
                    <a:lumMod val="40000"/>
                    <a:lumOff val="60000"/>
                  </a:schemeClr>
                </a:solidFill>
                <a:latin typeface="+mj-lt"/>
                <a:ea typeface="+mj-ea"/>
                <a:cs typeface="+mj-cs"/>
              </a:defRPr>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marL="0" lvl="0" indent="0">
              <a:buNone/>
            </a:pPr>
            <a:r>
              <a:rPr lang="en-US"/>
              <a:t>Click to edit Master text styles</a:t>
            </a:r>
          </a:p>
        </p:txBody>
      </p:sp>
      <p:sp>
        <p:nvSpPr>
          <p:cNvPr id="10" name="Text Placeholder 3"/>
          <p:cNvSpPr>
            <a:spLocks noGrp="1"/>
          </p:cNvSpPr>
          <p:nvPr>
            <p:ph type="body" sz="half" idx="2"/>
          </p:nvPr>
        </p:nvSpPr>
        <p:spPr>
          <a:xfrm>
            <a:off x="1904472" y="7170527"/>
            <a:ext cx="14553144" cy="2762956"/>
          </a:xfrm>
        </p:spPr>
        <p:txBody>
          <a:bodyPr anchor="ctr">
            <a:normAutofit/>
          </a:bodyPr>
          <a:lstStyle>
            <a:lvl1pPr marL="0" indent="0">
              <a:buNone/>
              <a:defRPr sz="296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12" name="TextBox 11"/>
          <p:cNvSpPr txBox="1"/>
          <p:nvPr/>
        </p:nvSpPr>
        <p:spPr>
          <a:xfrm>
            <a:off x="1481251" y="1600769"/>
            <a:ext cx="1322319" cy="3186578"/>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20107" dirty="0"/>
              <a:t>“</a:t>
            </a:r>
          </a:p>
        </p:txBody>
      </p:sp>
      <p:sp>
        <p:nvSpPr>
          <p:cNvPr id="15" name="TextBox 14"/>
          <p:cNvSpPr txBox="1"/>
          <p:nvPr/>
        </p:nvSpPr>
        <p:spPr>
          <a:xfrm>
            <a:off x="15385589" y="4307908"/>
            <a:ext cx="1322319" cy="3186578"/>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20107" dirty="0"/>
              <a:t>”</a:t>
            </a:r>
          </a:p>
        </p:txBody>
      </p:sp>
    </p:spTree>
    <p:extLst>
      <p:ext uri="{BB962C8B-B14F-4D97-AF65-F5344CB8AC3E}">
        <p14:creationId xmlns:p14="http://schemas.microsoft.com/office/powerpoint/2010/main" val="8752892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04471" y="5149146"/>
            <a:ext cx="14553146" cy="2724686"/>
          </a:xfrm>
        </p:spPr>
        <p:txBody>
          <a:bodyPr anchor="b"/>
          <a:lstStyle>
            <a:lvl1pPr algn="l">
              <a:defRPr sz="6592" b="0" cap="none"/>
            </a:lvl1pPr>
          </a:lstStyle>
          <a:p>
            <a:r>
              <a:rPr lang="en-US"/>
              <a:t>Click to edit Master title style</a:t>
            </a:r>
            <a:endParaRPr lang="en-US" dirty="0"/>
          </a:p>
        </p:txBody>
      </p:sp>
      <p:sp>
        <p:nvSpPr>
          <p:cNvPr id="3" name="Text Placeholder 2"/>
          <p:cNvSpPr>
            <a:spLocks noGrp="1"/>
          </p:cNvSpPr>
          <p:nvPr>
            <p:ph type="body" idx="1"/>
          </p:nvPr>
        </p:nvSpPr>
        <p:spPr>
          <a:xfrm>
            <a:off x="1904472" y="7873831"/>
            <a:ext cx="14553144" cy="1418067"/>
          </a:xfrm>
        </p:spPr>
        <p:txBody>
          <a:bodyPr anchor="t"/>
          <a:lstStyle>
            <a:lvl1pPr marL="0" indent="0" algn="l">
              <a:buNone/>
              <a:defRPr sz="3296" cap="none">
                <a:solidFill>
                  <a:schemeClr val="bg2">
                    <a:lumMod val="40000"/>
                    <a:lumOff val="60000"/>
                  </a:schemeClr>
                </a:solidFill>
              </a:defRPr>
            </a:lvl1pPr>
            <a:lvl2pPr marL="753511" indent="0">
              <a:buNone/>
              <a:defRPr sz="2967">
                <a:solidFill>
                  <a:schemeClr val="tx1">
                    <a:tint val="75000"/>
                  </a:schemeClr>
                </a:solidFill>
              </a:defRPr>
            </a:lvl2pPr>
            <a:lvl3pPr marL="1507023" indent="0">
              <a:buNone/>
              <a:defRPr sz="2637">
                <a:solidFill>
                  <a:schemeClr val="tx1">
                    <a:tint val="75000"/>
                  </a:schemeClr>
                </a:solidFill>
              </a:defRPr>
            </a:lvl3pPr>
            <a:lvl4pPr marL="2260534" indent="0">
              <a:buNone/>
              <a:defRPr sz="2307">
                <a:solidFill>
                  <a:schemeClr val="tx1">
                    <a:tint val="75000"/>
                  </a:schemeClr>
                </a:solidFill>
              </a:defRPr>
            </a:lvl4pPr>
            <a:lvl5pPr marL="3014045" indent="0">
              <a:buNone/>
              <a:defRPr sz="2307">
                <a:solidFill>
                  <a:schemeClr val="tx1">
                    <a:tint val="75000"/>
                  </a:schemeClr>
                </a:solidFill>
              </a:defRPr>
            </a:lvl5pPr>
            <a:lvl6pPr marL="3767557" indent="0">
              <a:buNone/>
              <a:defRPr sz="2307">
                <a:solidFill>
                  <a:schemeClr val="tx1">
                    <a:tint val="75000"/>
                  </a:schemeClr>
                </a:solidFill>
              </a:defRPr>
            </a:lvl6pPr>
            <a:lvl7pPr marL="4521068" indent="0">
              <a:buNone/>
              <a:defRPr sz="2307">
                <a:solidFill>
                  <a:schemeClr val="tx1">
                    <a:tint val="75000"/>
                  </a:schemeClr>
                </a:solidFill>
              </a:defRPr>
            </a:lvl7pPr>
            <a:lvl8pPr marL="5274579" indent="0">
              <a:buNone/>
              <a:defRPr sz="2307">
                <a:solidFill>
                  <a:schemeClr val="tx1">
                    <a:tint val="75000"/>
                  </a:schemeClr>
                </a:solidFill>
              </a:defRPr>
            </a:lvl8pPr>
            <a:lvl9pPr marL="6028091" indent="0">
              <a:buNone/>
              <a:defRPr sz="230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6775035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922"/>
            </a:lvl1pPr>
          </a:lstStyle>
          <a:p>
            <a:r>
              <a:rPr lang="en-US"/>
              <a:t>Click to edit Master title style</a:t>
            </a:r>
            <a:endParaRPr lang="en-US" dirty="0"/>
          </a:p>
        </p:txBody>
      </p:sp>
      <p:sp>
        <p:nvSpPr>
          <p:cNvPr id="3" name="Text Placeholder 2"/>
          <p:cNvSpPr>
            <a:spLocks noGrp="1"/>
          </p:cNvSpPr>
          <p:nvPr>
            <p:ph type="body" idx="1"/>
          </p:nvPr>
        </p:nvSpPr>
        <p:spPr>
          <a:xfrm>
            <a:off x="1043703" y="3265311"/>
            <a:ext cx="4859259"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16" name="Text Placeholder 3"/>
          <p:cNvSpPr>
            <a:spLocks noGrp="1"/>
          </p:cNvSpPr>
          <p:nvPr>
            <p:ph type="body" sz="half" idx="15"/>
          </p:nvPr>
        </p:nvSpPr>
        <p:spPr>
          <a:xfrm>
            <a:off x="1075884" y="4395611"/>
            <a:ext cx="4827078" cy="591576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5" name="Text Placeholder 4"/>
          <p:cNvSpPr>
            <a:spLocks noGrp="1"/>
          </p:cNvSpPr>
          <p:nvPr>
            <p:ph type="body" sz="quarter" idx="3"/>
          </p:nvPr>
        </p:nvSpPr>
        <p:spPr>
          <a:xfrm>
            <a:off x="6403993" y="3265311"/>
            <a:ext cx="4841739"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19" name="Text Placeholder 3"/>
          <p:cNvSpPr>
            <a:spLocks noGrp="1"/>
          </p:cNvSpPr>
          <p:nvPr>
            <p:ph type="body" sz="half" idx="16"/>
          </p:nvPr>
        </p:nvSpPr>
        <p:spPr>
          <a:xfrm>
            <a:off x="6386590" y="4395611"/>
            <a:ext cx="4859141" cy="591576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14" name="Text Placeholder 4"/>
          <p:cNvSpPr>
            <a:spLocks noGrp="1"/>
          </p:cNvSpPr>
          <p:nvPr>
            <p:ph type="body" sz="quarter" idx="13"/>
          </p:nvPr>
        </p:nvSpPr>
        <p:spPr>
          <a:xfrm>
            <a:off x="11748334" y="3265311"/>
            <a:ext cx="4834932"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20" name="Text Placeholder 3"/>
          <p:cNvSpPr>
            <a:spLocks noGrp="1"/>
          </p:cNvSpPr>
          <p:nvPr>
            <p:ph type="body" sz="half" idx="17"/>
          </p:nvPr>
        </p:nvSpPr>
        <p:spPr>
          <a:xfrm>
            <a:off x="11748334" y="4395611"/>
            <a:ext cx="4834932" cy="591576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cxnSp>
        <p:nvCxnSpPr>
          <p:cNvPr id="17" name="Straight Connector 16"/>
          <p:cNvCxnSpPr/>
          <p:nvPr/>
        </p:nvCxnSpPr>
        <p:spPr>
          <a:xfrm>
            <a:off x="6144253" y="3516489"/>
            <a:ext cx="0" cy="653062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1480422" y="3516489"/>
            <a:ext cx="0" cy="6538009"/>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917904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6922"/>
            </a:lvl1pPr>
          </a:lstStyle>
          <a:p>
            <a:r>
              <a:rPr lang="en-US"/>
              <a:t>Click to edit Master title style</a:t>
            </a:r>
            <a:endParaRPr lang="en-US" dirty="0"/>
          </a:p>
        </p:txBody>
      </p:sp>
      <p:sp>
        <p:nvSpPr>
          <p:cNvPr id="3" name="Text Placeholder 2"/>
          <p:cNvSpPr>
            <a:spLocks noGrp="1"/>
          </p:cNvSpPr>
          <p:nvPr>
            <p:ph type="body" idx="1"/>
          </p:nvPr>
        </p:nvSpPr>
        <p:spPr>
          <a:xfrm>
            <a:off x="1075884" y="7006194"/>
            <a:ext cx="4848020"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29" name="Picture Placeholder 2"/>
          <p:cNvSpPr>
            <a:spLocks noGrp="1" noChangeAspect="1"/>
          </p:cNvSpPr>
          <p:nvPr>
            <p:ph type="pic" idx="15"/>
          </p:nvPr>
        </p:nvSpPr>
        <p:spPr>
          <a:xfrm>
            <a:off x="1075884" y="3642078"/>
            <a:ext cx="4848020" cy="251177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637"/>
            </a:lvl1pPr>
            <a:lvl2pPr marL="753511" indent="0">
              <a:buNone/>
              <a:defRPr sz="2637"/>
            </a:lvl2pPr>
            <a:lvl3pPr marL="1507023" indent="0">
              <a:buNone/>
              <a:defRPr sz="2637"/>
            </a:lvl3pPr>
            <a:lvl4pPr marL="2260534" indent="0">
              <a:buNone/>
              <a:defRPr sz="2637"/>
            </a:lvl4pPr>
            <a:lvl5pPr marL="3014045" indent="0">
              <a:buNone/>
              <a:defRPr sz="2637"/>
            </a:lvl5pPr>
            <a:lvl6pPr marL="3767557" indent="0">
              <a:buNone/>
              <a:defRPr sz="2637"/>
            </a:lvl6pPr>
            <a:lvl7pPr marL="4521068" indent="0">
              <a:buNone/>
              <a:defRPr sz="2637"/>
            </a:lvl7pPr>
            <a:lvl8pPr marL="5274579" indent="0">
              <a:buNone/>
              <a:defRPr sz="2637"/>
            </a:lvl8pPr>
            <a:lvl9pPr marL="6028091" indent="0">
              <a:buNone/>
              <a:defRPr sz="2637"/>
            </a:lvl9pPr>
          </a:lstStyle>
          <a:p>
            <a:r>
              <a:rPr lang="en-US"/>
              <a:t>Click icon to add picture</a:t>
            </a:r>
            <a:endParaRPr lang="en-US" dirty="0"/>
          </a:p>
        </p:txBody>
      </p:sp>
      <p:sp>
        <p:nvSpPr>
          <p:cNvPr id="22" name="Text Placeholder 3"/>
          <p:cNvSpPr>
            <a:spLocks noGrp="1"/>
          </p:cNvSpPr>
          <p:nvPr>
            <p:ph type="body" sz="half" idx="18"/>
          </p:nvPr>
        </p:nvSpPr>
        <p:spPr>
          <a:xfrm>
            <a:off x="1075884" y="7955960"/>
            <a:ext cx="4848020" cy="108644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5" name="Text Placeholder 4"/>
          <p:cNvSpPr>
            <a:spLocks noGrp="1"/>
          </p:cNvSpPr>
          <p:nvPr>
            <p:ph type="body" sz="quarter" idx="3"/>
          </p:nvPr>
        </p:nvSpPr>
        <p:spPr>
          <a:xfrm>
            <a:off x="6413418" y="7006194"/>
            <a:ext cx="4832314"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30" name="Picture Placeholder 2"/>
          <p:cNvSpPr>
            <a:spLocks noGrp="1" noChangeAspect="1"/>
          </p:cNvSpPr>
          <p:nvPr>
            <p:ph type="pic" idx="21"/>
          </p:nvPr>
        </p:nvSpPr>
        <p:spPr>
          <a:xfrm>
            <a:off x="6413416" y="3642078"/>
            <a:ext cx="4832314" cy="251177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637"/>
            </a:lvl1pPr>
            <a:lvl2pPr marL="753511" indent="0">
              <a:buNone/>
              <a:defRPr sz="2637"/>
            </a:lvl2pPr>
            <a:lvl3pPr marL="1507023" indent="0">
              <a:buNone/>
              <a:defRPr sz="2637"/>
            </a:lvl3pPr>
            <a:lvl4pPr marL="2260534" indent="0">
              <a:buNone/>
              <a:defRPr sz="2637"/>
            </a:lvl4pPr>
            <a:lvl5pPr marL="3014045" indent="0">
              <a:buNone/>
              <a:defRPr sz="2637"/>
            </a:lvl5pPr>
            <a:lvl6pPr marL="3767557" indent="0">
              <a:buNone/>
              <a:defRPr sz="2637"/>
            </a:lvl6pPr>
            <a:lvl7pPr marL="4521068" indent="0">
              <a:buNone/>
              <a:defRPr sz="2637"/>
            </a:lvl7pPr>
            <a:lvl8pPr marL="5274579" indent="0">
              <a:buNone/>
              <a:defRPr sz="2637"/>
            </a:lvl8pPr>
            <a:lvl9pPr marL="6028091" indent="0">
              <a:buNone/>
              <a:defRPr sz="2637"/>
            </a:lvl9pPr>
          </a:lstStyle>
          <a:p>
            <a:r>
              <a:rPr lang="en-US"/>
              <a:t>Click icon to add picture</a:t>
            </a:r>
            <a:endParaRPr lang="en-US" dirty="0"/>
          </a:p>
        </p:txBody>
      </p:sp>
      <p:sp>
        <p:nvSpPr>
          <p:cNvPr id="23" name="Text Placeholder 3"/>
          <p:cNvSpPr>
            <a:spLocks noGrp="1"/>
          </p:cNvSpPr>
          <p:nvPr>
            <p:ph type="body" sz="half" idx="19"/>
          </p:nvPr>
        </p:nvSpPr>
        <p:spPr>
          <a:xfrm>
            <a:off x="6411186" y="7955958"/>
            <a:ext cx="4838713" cy="108644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14" name="Text Placeholder 4"/>
          <p:cNvSpPr>
            <a:spLocks noGrp="1"/>
          </p:cNvSpPr>
          <p:nvPr>
            <p:ph type="body" sz="quarter" idx="13"/>
          </p:nvPr>
        </p:nvSpPr>
        <p:spPr>
          <a:xfrm>
            <a:off x="11748334" y="7006194"/>
            <a:ext cx="4834932"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31" name="Picture Placeholder 2"/>
          <p:cNvSpPr>
            <a:spLocks noGrp="1" noChangeAspect="1"/>
          </p:cNvSpPr>
          <p:nvPr>
            <p:ph type="pic" idx="22"/>
          </p:nvPr>
        </p:nvSpPr>
        <p:spPr>
          <a:xfrm>
            <a:off x="11748333" y="3642078"/>
            <a:ext cx="4834932" cy="251177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637"/>
            </a:lvl1pPr>
            <a:lvl2pPr marL="753511" indent="0">
              <a:buNone/>
              <a:defRPr sz="2637"/>
            </a:lvl2pPr>
            <a:lvl3pPr marL="1507023" indent="0">
              <a:buNone/>
              <a:defRPr sz="2637"/>
            </a:lvl3pPr>
            <a:lvl4pPr marL="2260534" indent="0">
              <a:buNone/>
              <a:defRPr sz="2637"/>
            </a:lvl4pPr>
            <a:lvl5pPr marL="3014045" indent="0">
              <a:buNone/>
              <a:defRPr sz="2637"/>
            </a:lvl5pPr>
            <a:lvl6pPr marL="3767557" indent="0">
              <a:buNone/>
              <a:defRPr sz="2637"/>
            </a:lvl6pPr>
            <a:lvl7pPr marL="4521068" indent="0">
              <a:buNone/>
              <a:defRPr sz="2637"/>
            </a:lvl7pPr>
            <a:lvl8pPr marL="5274579" indent="0">
              <a:buNone/>
              <a:defRPr sz="2637"/>
            </a:lvl8pPr>
            <a:lvl9pPr marL="6028091" indent="0">
              <a:buNone/>
              <a:defRPr sz="2637"/>
            </a:lvl9pPr>
          </a:lstStyle>
          <a:p>
            <a:r>
              <a:rPr lang="en-US"/>
              <a:t>Click icon to add picture</a:t>
            </a:r>
            <a:endParaRPr lang="en-US" dirty="0"/>
          </a:p>
        </p:txBody>
      </p:sp>
      <p:sp>
        <p:nvSpPr>
          <p:cNvPr id="24" name="Text Placeholder 3"/>
          <p:cNvSpPr>
            <a:spLocks noGrp="1"/>
          </p:cNvSpPr>
          <p:nvPr>
            <p:ph type="body" sz="half" idx="20"/>
          </p:nvPr>
        </p:nvSpPr>
        <p:spPr>
          <a:xfrm>
            <a:off x="11748128" y="7955955"/>
            <a:ext cx="4841337" cy="1086441"/>
          </a:xfrm>
        </p:spPr>
        <p:txBody>
          <a:bodyPr anchor="t">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cxnSp>
        <p:nvCxnSpPr>
          <p:cNvPr id="19" name="Straight Connector 18"/>
          <p:cNvCxnSpPr/>
          <p:nvPr/>
        </p:nvCxnSpPr>
        <p:spPr>
          <a:xfrm>
            <a:off x="6144253" y="3516489"/>
            <a:ext cx="0" cy="653062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11480422" y="3516489"/>
            <a:ext cx="0" cy="6538009"/>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7543877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709320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693300" y="709056"/>
            <a:ext cx="2889966" cy="9602317"/>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075885" y="1462590"/>
            <a:ext cx="12240463" cy="88487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6244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96141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04475" y="4716561"/>
            <a:ext cx="14553141" cy="3157270"/>
          </a:xfrm>
        </p:spPr>
        <p:txBody>
          <a:bodyPr anchor="b"/>
          <a:lstStyle>
            <a:lvl1pPr algn="l">
              <a:defRPr sz="6592" b="0" cap="none"/>
            </a:lvl1pPr>
          </a:lstStyle>
          <a:p>
            <a:r>
              <a:rPr lang="en-US"/>
              <a:t>Click to edit Master title style</a:t>
            </a:r>
            <a:endParaRPr lang="en-US" dirty="0"/>
          </a:p>
        </p:txBody>
      </p:sp>
      <p:sp>
        <p:nvSpPr>
          <p:cNvPr id="3" name="Text Placeholder 2"/>
          <p:cNvSpPr>
            <a:spLocks noGrp="1"/>
          </p:cNvSpPr>
          <p:nvPr>
            <p:ph type="body" idx="1"/>
          </p:nvPr>
        </p:nvSpPr>
        <p:spPr>
          <a:xfrm>
            <a:off x="1904473" y="7873831"/>
            <a:ext cx="14553142" cy="1418067"/>
          </a:xfrm>
        </p:spPr>
        <p:txBody>
          <a:bodyPr anchor="t"/>
          <a:lstStyle>
            <a:lvl1pPr marL="0" indent="0" algn="l">
              <a:buNone/>
              <a:defRPr sz="3296" cap="all">
                <a:solidFill>
                  <a:schemeClr val="bg2">
                    <a:lumMod val="40000"/>
                    <a:lumOff val="60000"/>
                  </a:schemeClr>
                </a:solidFill>
              </a:defRPr>
            </a:lvl1pPr>
            <a:lvl2pPr marL="753511" indent="0">
              <a:buNone/>
              <a:defRPr sz="2967">
                <a:solidFill>
                  <a:schemeClr val="tx1">
                    <a:tint val="75000"/>
                  </a:schemeClr>
                </a:solidFill>
              </a:defRPr>
            </a:lvl2pPr>
            <a:lvl3pPr marL="1507023" indent="0">
              <a:buNone/>
              <a:defRPr sz="2637">
                <a:solidFill>
                  <a:schemeClr val="tx1">
                    <a:tint val="75000"/>
                  </a:schemeClr>
                </a:solidFill>
              </a:defRPr>
            </a:lvl3pPr>
            <a:lvl4pPr marL="2260534" indent="0">
              <a:buNone/>
              <a:defRPr sz="2307">
                <a:solidFill>
                  <a:schemeClr val="tx1">
                    <a:tint val="75000"/>
                  </a:schemeClr>
                </a:solidFill>
              </a:defRPr>
            </a:lvl4pPr>
            <a:lvl5pPr marL="3014045" indent="0">
              <a:buNone/>
              <a:defRPr sz="2307">
                <a:solidFill>
                  <a:schemeClr val="tx1">
                    <a:tint val="75000"/>
                  </a:schemeClr>
                </a:solidFill>
              </a:defRPr>
            </a:lvl5pPr>
            <a:lvl6pPr marL="3767557" indent="0">
              <a:buNone/>
              <a:defRPr sz="2307">
                <a:solidFill>
                  <a:schemeClr val="tx1">
                    <a:tint val="75000"/>
                  </a:schemeClr>
                </a:solidFill>
              </a:defRPr>
            </a:lvl6pPr>
            <a:lvl7pPr marL="4521068" indent="0">
              <a:buNone/>
              <a:defRPr sz="2307">
                <a:solidFill>
                  <a:schemeClr val="tx1">
                    <a:tint val="75000"/>
                  </a:schemeClr>
                </a:solidFill>
              </a:defRPr>
            </a:lvl7pPr>
            <a:lvl8pPr marL="5274579" indent="0">
              <a:buNone/>
              <a:defRPr sz="2307">
                <a:solidFill>
                  <a:schemeClr val="tx1">
                    <a:tint val="75000"/>
                  </a:schemeClr>
                </a:solidFill>
              </a:defRPr>
            </a:lvl8pPr>
            <a:lvl9pPr marL="6028091" indent="0">
              <a:buNone/>
              <a:defRPr sz="230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1/12/2025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805059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19316" y="3396134"/>
            <a:ext cx="7249380" cy="6915239"/>
          </a:xfrm>
        </p:spPr>
        <p:txBody>
          <a:bodyPr>
            <a:normAutofit/>
          </a:bodyPr>
          <a:lstStyle>
            <a:lvl1pPr>
              <a:defRPr sz="2967"/>
            </a:lvl1pPr>
            <a:lvl2pPr>
              <a:defRPr sz="2637"/>
            </a:lvl2pPr>
            <a:lvl3pPr>
              <a:defRPr sz="2307"/>
            </a:lvl3pPr>
            <a:lvl4pPr>
              <a:defRPr sz="1978"/>
            </a:lvl4pPr>
            <a:lvl5pPr>
              <a:defRPr sz="1978"/>
            </a:lvl5pPr>
            <a:lvl6pPr>
              <a:defRPr sz="1978"/>
            </a:lvl6pPr>
            <a:lvl7pPr>
              <a:defRPr sz="1978"/>
            </a:lvl7pPr>
            <a:lvl8pPr>
              <a:defRPr sz="1978"/>
            </a:lvl8pPr>
            <a:lvl9pPr>
              <a:defRPr sz="197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324024" y="3388745"/>
            <a:ext cx="7249383" cy="6922626"/>
          </a:xfrm>
        </p:spPr>
        <p:txBody>
          <a:bodyPr>
            <a:normAutofit/>
          </a:bodyPr>
          <a:lstStyle>
            <a:lvl1pPr>
              <a:defRPr sz="2967"/>
            </a:lvl1pPr>
            <a:lvl2pPr>
              <a:defRPr sz="2637"/>
            </a:lvl2pPr>
            <a:lvl3pPr>
              <a:defRPr sz="2307"/>
            </a:lvl3pPr>
            <a:lvl4pPr>
              <a:defRPr sz="1978"/>
            </a:lvl4pPr>
            <a:lvl5pPr>
              <a:defRPr sz="1978"/>
            </a:lvl5pPr>
            <a:lvl6pPr>
              <a:defRPr sz="1978"/>
            </a:lvl6pPr>
            <a:lvl7pPr>
              <a:defRPr sz="1978"/>
            </a:lvl7pPr>
            <a:lvl8pPr>
              <a:defRPr sz="1978"/>
            </a:lvl8pPr>
            <a:lvl9pPr>
              <a:defRPr sz="197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325632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819317" y="3139722"/>
            <a:ext cx="7249378"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4" name="Content Placeholder 3"/>
          <p:cNvSpPr>
            <a:spLocks noGrp="1"/>
          </p:cNvSpPr>
          <p:nvPr>
            <p:ph sz="half" idx="2"/>
          </p:nvPr>
        </p:nvSpPr>
        <p:spPr>
          <a:xfrm>
            <a:off x="1819316" y="4144433"/>
            <a:ext cx="7249380" cy="6166939"/>
          </a:xfrm>
        </p:spPr>
        <p:txBody>
          <a:bodyPr>
            <a:normAutofit/>
          </a:bodyPr>
          <a:lstStyle>
            <a:lvl1pPr>
              <a:defRPr sz="2967"/>
            </a:lvl1pPr>
            <a:lvl2pPr>
              <a:defRPr sz="2637"/>
            </a:lvl2pPr>
            <a:lvl3pPr>
              <a:defRPr sz="2307"/>
            </a:lvl3pPr>
            <a:lvl4pPr>
              <a:defRPr sz="1978"/>
            </a:lvl4pPr>
            <a:lvl5pPr>
              <a:defRPr sz="1978"/>
            </a:lvl5pPr>
            <a:lvl6pPr>
              <a:defRPr sz="1978"/>
            </a:lvl6pPr>
            <a:lvl7pPr>
              <a:defRPr sz="1978"/>
            </a:lvl7pPr>
            <a:lvl8pPr>
              <a:defRPr sz="1978"/>
            </a:lvl8pPr>
            <a:lvl9pPr>
              <a:defRPr sz="197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324027" y="3139722"/>
            <a:ext cx="7249380" cy="949765"/>
          </a:xfrm>
        </p:spPr>
        <p:txBody>
          <a:bodyPr anchor="b">
            <a:noAutofit/>
          </a:bodyPr>
          <a:lstStyle>
            <a:lvl1pPr marL="0" indent="0">
              <a:buNone/>
              <a:defRPr sz="3955" b="0">
                <a:solidFill>
                  <a:schemeClr val="bg2">
                    <a:lumMod val="40000"/>
                    <a:lumOff val="60000"/>
                  </a:schemeClr>
                </a:solidFill>
              </a:defRPr>
            </a:lvl1pPr>
            <a:lvl2pPr marL="753511" indent="0">
              <a:buNone/>
              <a:defRPr sz="3296" b="1"/>
            </a:lvl2pPr>
            <a:lvl3pPr marL="1507023" indent="0">
              <a:buNone/>
              <a:defRPr sz="2967" b="1"/>
            </a:lvl3pPr>
            <a:lvl4pPr marL="2260534" indent="0">
              <a:buNone/>
              <a:defRPr sz="2637" b="1"/>
            </a:lvl4pPr>
            <a:lvl5pPr marL="3014045" indent="0">
              <a:buNone/>
              <a:defRPr sz="2637" b="1"/>
            </a:lvl5pPr>
            <a:lvl6pPr marL="3767557" indent="0">
              <a:buNone/>
              <a:defRPr sz="2637" b="1"/>
            </a:lvl6pPr>
            <a:lvl7pPr marL="4521068" indent="0">
              <a:buNone/>
              <a:defRPr sz="2637" b="1"/>
            </a:lvl7pPr>
            <a:lvl8pPr marL="5274579" indent="0">
              <a:buNone/>
              <a:defRPr sz="2637" b="1"/>
            </a:lvl8pPr>
            <a:lvl9pPr marL="6028091" indent="0">
              <a:buNone/>
              <a:defRPr sz="2637" b="1"/>
            </a:lvl9pPr>
          </a:lstStyle>
          <a:p>
            <a:pPr lvl="0"/>
            <a:r>
              <a:rPr lang="en-US"/>
              <a:t>Click to edit Master text styles</a:t>
            </a:r>
          </a:p>
        </p:txBody>
      </p:sp>
      <p:sp>
        <p:nvSpPr>
          <p:cNvPr id="6" name="Content Placeholder 5"/>
          <p:cNvSpPr>
            <a:spLocks noGrp="1"/>
          </p:cNvSpPr>
          <p:nvPr>
            <p:ph sz="quarter" idx="4"/>
          </p:nvPr>
        </p:nvSpPr>
        <p:spPr>
          <a:xfrm>
            <a:off x="9324027" y="4144433"/>
            <a:ext cx="7249380" cy="6166939"/>
          </a:xfrm>
        </p:spPr>
        <p:txBody>
          <a:bodyPr>
            <a:normAutofit/>
          </a:bodyPr>
          <a:lstStyle>
            <a:lvl1pPr>
              <a:defRPr sz="2967"/>
            </a:lvl1pPr>
            <a:lvl2pPr>
              <a:defRPr sz="2637"/>
            </a:lvl2pPr>
            <a:lvl3pPr>
              <a:defRPr sz="2307"/>
            </a:lvl3pPr>
            <a:lvl4pPr>
              <a:defRPr sz="1978"/>
            </a:lvl4pPr>
            <a:lvl5pPr>
              <a:defRPr sz="1978"/>
            </a:lvl5pPr>
            <a:lvl6pPr>
              <a:defRPr sz="1978"/>
            </a:lvl6pPr>
            <a:lvl7pPr>
              <a:defRPr sz="1978"/>
            </a:lvl7pPr>
            <a:lvl8pPr>
              <a:defRPr sz="1978"/>
            </a:lvl8pPr>
            <a:lvl9pPr>
              <a:defRPr sz="197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153594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45392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73956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04469" y="2386189"/>
            <a:ext cx="5608213" cy="2386189"/>
          </a:xfrm>
        </p:spPr>
        <p:txBody>
          <a:bodyPr anchor="b"/>
          <a:lstStyle>
            <a:lvl1pPr algn="l">
              <a:defRPr sz="3955" b="0"/>
            </a:lvl1pPr>
          </a:lstStyle>
          <a:p>
            <a:r>
              <a:rPr lang="en-US"/>
              <a:t>Click to edit Master title style</a:t>
            </a:r>
            <a:endParaRPr lang="en-US" dirty="0"/>
          </a:p>
        </p:txBody>
      </p:sp>
      <p:sp>
        <p:nvSpPr>
          <p:cNvPr id="3" name="Content Placeholder 2"/>
          <p:cNvSpPr>
            <a:spLocks noGrp="1"/>
          </p:cNvSpPr>
          <p:nvPr>
            <p:ph idx="1"/>
          </p:nvPr>
        </p:nvSpPr>
        <p:spPr>
          <a:xfrm>
            <a:off x="7889633" y="2386189"/>
            <a:ext cx="8567983" cy="7535333"/>
          </a:xfrm>
        </p:spPr>
        <p:txBody>
          <a:bodyPr anchor="ctr">
            <a:normAutofit/>
          </a:bodyPr>
          <a:lstStyle>
            <a:lvl1pPr>
              <a:defRPr sz="3296"/>
            </a:lvl1pPr>
            <a:lvl2pPr>
              <a:defRPr sz="2967"/>
            </a:lvl2pPr>
            <a:lvl3pPr>
              <a:defRPr sz="2637"/>
            </a:lvl3pPr>
            <a:lvl4pPr>
              <a:defRPr sz="2307"/>
            </a:lvl4pPr>
            <a:lvl5pPr>
              <a:defRPr sz="2307"/>
            </a:lvl5pPr>
            <a:lvl6pPr>
              <a:defRPr sz="2307"/>
            </a:lvl6pPr>
            <a:lvl7pPr>
              <a:defRPr sz="2307"/>
            </a:lvl7pPr>
            <a:lvl8pPr>
              <a:defRPr sz="2307"/>
            </a:lvl8pPr>
            <a:lvl9pPr>
              <a:defRPr sz="230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04470" y="5157518"/>
            <a:ext cx="5608211" cy="4772376"/>
          </a:xfrm>
        </p:spPr>
        <p:txBody>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097310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02744" y="3055983"/>
            <a:ext cx="8397990" cy="2595517"/>
          </a:xfrm>
        </p:spPr>
        <p:txBody>
          <a:bodyPr anchor="b">
            <a:normAutofit/>
          </a:bodyPr>
          <a:lstStyle>
            <a:lvl1pPr algn="l">
              <a:defRPr sz="5933"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59512" y="1883834"/>
            <a:ext cx="5277326" cy="75353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637"/>
            </a:lvl1pPr>
            <a:lvl2pPr marL="753511" indent="0">
              <a:buNone/>
              <a:defRPr sz="2637"/>
            </a:lvl2pPr>
            <a:lvl3pPr marL="1507023" indent="0">
              <a:buNone/>
              <a:defRPr sz="2637"/>
            </a:lvl3pPr>
            <a:lvl4pPr marL="2260534" indent="0">
              <a:buNone/>
              <a:defRPr sz="2637"/>
            </a:lvl4pPr>
            <a:lvl5pPr marL="3014045" indent="0">
              <a:buNone/>
              <a:defRPr sz="2637"/>
            </a:lvl5pPr>
            <a:lvl6pPr marL="3767557" indent="0">
              <a:buNone/>
              <a:defRPr sz="2637"/>
            </a:lvl6pPr>
            <a:lvl7pPr marL="4521068" indent="0">
              <a:buNone/>
              <a:defRPr sz="2637"/>
            </a:lvl7pPr>
            <a:lvl8pPr marL="5274579" indent="0">
              <a:buNone/>
              <a:defRPr sz="2637"/>
            </a:lvl8pPr>
            <a:lvl9pPr marL="6028091" indent="0">
              <a:buNone/>
              <a:defRPr sz="2637"/>
            </a:lvl9pPr>
          </a:lstStyle>
          <a:p>
            <a:r>
              <a:rPr lang="en-US"/>
              <a:t>Click icon to add picture</a:t>
            </a:r>
            <a:endParaRPr lang="en-US" dirty="0"/>
          </a:p>
        </p:txBody>
      </p:sp>
      <p:sp>
        <p:nvSpPr>
          <p:cNvPr id="4" name="Text Placeholder 3"/>
          <p:cNvSpPr>
            <a:spLocks noGrp="1"/>
          </p:cNvSpPr>
          <p:nvPr>
            <p:ph type="body" sz="half" idx="2"/>
          </p:nvPr>
        </p:nvSpPr>
        <p:spPr>
          <a:xfrm>
            <a:off x="1904472" y="6028267"/>
            <a:ext cx="8384918" cy="2260600"/>
          </a:xfrm>
        </p:spPr>
        <p:txBody>
          <a:bodyPr>
            <a:normAutofit/>
          </a:bodyPr>
          <a:lstStyle>
            <a:lvl1pPr marL="0" indent="0">
              <a:buNone/>
              <a:defRPr sz="2307"/>
            </a:lvl1pPr>
            <a:lvl2pPr marL="753511" indent="0">
              <a:buNone/>
              <a:defRPr sz="1978"/>
            </a:lvl2pPr>
            <a:lvl3pPr marL="1507023" indent="0">
              <a:buNone/>
              <a:defRPr sz="1648"/>
            </a:lvl3pPr>
            <a:lvl4pPr marL="2260534" indent="0">
              <a:buNone/>
              <a:defRPr sz="1483"/>
            </a:lvl4pPr>
            <a:lvl5pPr marL="3014045" indent="0">
              <a:buNone/>
              <a:defRPr sz="1483"/>
            </a:lvl5pPr>
            <a:lvl6pPr marL="3767557" indent="0">
              <a:buNone/>
              <a:defRPr sz="1483"/>
            </a:lvl6pPr>
            <a:lvl7pPr marL="4521068" indent="0">
              <a:buNone/>
              <a:defRPr sz="1483"/>
            </a:lvl7pPr>
            <a:lvl8pPr marL="5274579" indent="0">
              <a:buNone/>
              <a:defRPr sz="1483"/>
            </a:lvl8pPr>
            <a:lvl9pPr marL="6028091" indent="0">
              <a:buNone/>
              <a:defRPr sz="1483"/>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686825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4400037"/>
            <a:ext cx="6656865" cy="6902964"/>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4767017"/>
            <a:ext cx="2510394" cy="3898617"/>
          </a:xfrm>
          <a:prstGeom prst="rect">
            <a:avLst/>
          </a:prstGeom>
        </p:spPr>
      </p:pic>
      <p:sp>
        <p:nvSpPr>
          <p:cNvPr id="16" name="Oval 15"/>
          <p:cNvSpPr/>
          <p:nvPr/>
        </p:nvSpPr>
        <p:spPr>
          <a:xfrm>
            <a:off x="14195902" y="2762956"/>
            <a:ext cx="4649073" cy="4646789"/>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13190698" y="1"/>
            <a:ext cx="2643918" cy="1881208"/>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14190734" y="10047111"/>
            <a:ext cx="1638626" cy="1255889"/>
          </a:xfrm>
          <a:prstGeom prst="rect">
            <a:avLst/>
          </a:prstGeom>
        </p:spPr>
      </p:pic>
      <p:sp>
        <p:nvSpPr>
          <p:cNvPr id="14" name="Rectangle 13"/>
          <p:cNvSpPr/>
          <p:nvPr/>
        </p:nvSpPr>
        <p:spPr>
          <a:xfrm>
            <a:off x="17211517" y="0"/>
            <a:ext cx="1130856" cy="1883833"/>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065411" y="746146"/>
            <a:ext cx="15507996" cy="2308281"/>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819317" y="3383514"/>
            <a:ext cx="14752473" cy="691477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6746628" y="2951218"/>
            <a:ext cx="1632654" cy="502601"/>
          </a:xfrm>
          <a:prstGeom prst="rect">
            <a:avLst/>
          </a:prstGeom>
        </p:spPr>
        <p:txBody>
          <a:bodyPr vert="horz" lIns="91440" tIns="45720" rIns="91440" bIns="45720" rtlCol="0" anchor="t"/>
          <a:lstStyle>
            <a:lvl1pPr algn="l">
              <a:defRPr sz="1813" b="0" i="0">
                <a:solidFill>
                  <a:schemeClr val="tx1">
                    <a:tint val="75000"/>
                    <a:alpha val="60000"/>
                  </a:schemeClr>
                </a:solidFill>
              </a:defRPr>
            </a:lvl1pPr>
          </a:lstStyle>
          <a:p>
            <a:fld id="{4AAD347D-5ACD-4C99-B74B-A9C85AD731AF}" type="datetimeFigureOut">
              <a:rPr lang="en-US" smtClean="0"/>
              <a:t>1/12/2025</a:t>
            </a:fld>
            <a:endParaRPr lang="en-US" dirty="0"/>
          </a:p>
        </p:txBody>
      </p:sp>
      <p:sp>
        <p:nvSpPr>
          <p:cNvPr id="5" name="Footer Placeholder 4"/>
          <p:cNvSpPr>
            <a:spLocks noGrp="1"/>
          </p:cNvSpPr>
          <p:nvPr>
            <p:ph type="ftr" sz="quarter" idx="3"/>
          </p:nvPr>
        </p:nvSpPr>
        <p:spPr>
          <a:xfrm rot="5400000">
            <a:off x="14762335" y="5315645"/>
            <a:ext cx="6361514" cy="502604"/>
          </a:xfrm>
          <a:prstGeom prst="rect">
            <a:avLst/>
          </a:prstGeom>
        </p:spPr>
        <p:txBody>
          <a:bodyPr vert="horz" lIns="91440" tIns="45720" rIns="91440" bIns="45720" rtlCol="0" anchor="b"/>
          <a:lstStyle>
            <a:lvl1pPr algn="l">
              <a:defRPr sz="1813"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7070908" y="487406"/>
            <a:ext cx="1382155" cy="1265262"/>
          </a:xfrm>
          <a:prstGeom prst="rect">
            <a:avLst/>
          </a:prstGeom>
        </p:spPr>
        <p:txBody>
          <a:bodyPr vert="horz" lIns="91440" tIns="45720" rIns="91440" bIns="45720" rtlCol="0" anchor="b"/>
          <a:lstStyle>
            <a:lvl1pPr algn="ctr">
              <a:defRPr sz="4615" b="0" i="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30433315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753511" rtl="0" eaLnBrk="1" latinLnBrk="0" hangingPunct="1">
        <a:spcBef>
          <a:spcPct val="0"/>
        </a:spcBef>
        <a:buNone/>
        <a:defRPr sz="6922"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p:bodyStyle>
    <p:otherStyle>
      <a:defPPr>
        <a:defRPr lang="en-US"/>
      </a:defPPr>
      <a:lvl1pPr marL="0" algn="l" defTabSz="753511" rtl="0" eaLnBrk="1" latinLnBrk="0" hangingPunct="1">
        <a:defRPr sz="2967" kern="1200">
          <a:solidFill>
            <a:schemeClr val="tx1"/>
          </a:solidFill>
          <a:latin typeface="+mn-lt"/>
          <a:ea typeface="+mn-ea"/>
          <a:cs typeface="+mn-cs"/>
        </a:defRPr>
      </a:lvl1pPr>
      <a:lvl2pPr marL="753511" algn="l" defTabSz="753511" rtl="0" eaLnBrk="1" latinLnBrk="0" hangingPunct="1">
        <a:defRPr sz="2967" kern="1200">
          <a:solidFill>
            <a:schemeClr val="tx1"/>
          </a:solidFill>
          <a:latin typeface="+mn-lt"/>
          <a:ea typeface="+mn-ea"/>
          <a:cs typeface="+mn-cs"/>
        </a:defRPr>
      </a:lvl2pPr>
      <a:lvl3pPr marL="1507023" algn="l" defTabSz="753511" rtl="0" eaLnBrk="1" latinLnBrk="0" hangingPunct="1">
        <a:defRPr sz="2967" kern="1200">
          <a:solidFill>
            <a:schemeClr val="tx1"/>
          </a:solidFill>
          <a:latin typeface="+mn-lt"/>
          <a:ea typeface="+mn-ea"/>
          <a:cs typeface="+mn-cs"/>
        </a:defRPr>
      </a:lvl3pPr>
      <a:lvl4pPr marL="2260534" algn="l" defTabSz="753511" rtl="0" eaLnBrk="1" latinLnBrk="0" hangingPunct="1">
        <a:defRPr sz="2967" kern="1200">
          <a:solidFill>
            <a:schemeClr val="tx1"/>
          </a:solidFill>
          <a:latin typeface="+mn-lt"/>
          <a:ea typeface="+mn-ea"/>
          <a:cs typeface="+mn-cs"/>
        </a:defRPr>
      </a:lvl4pPr>
      <a:lvl5pPr marL="3014045" algn="l" defTabSz="753511" rtl="0" eaLnBrk="1" latinLnBrk="0" hangingPunct="1">
        <a:defRPr sz="2967" kern="1200">
          <a:solidFill>
            <a:schemeClr val="tx1"/>
          </a:solidFill>
          <a:latin typeface="+mn-lt"/>
          <a:ea typeface="+mn-ea"/>
          <a:cs typeface="+mn-cs"/>
        </a:defRPr>
      </a:lvl5pPr>
      <a:lvl6pPr marL="3767557" algn="l" defTabSz="753511" rtl="0" eaLnBrk="1" latinLnBrk="0" hangingPunct="1">
        <a:defRPr sz="2967" kern="1200">
          <a:solidFill>
            <a:schemeClr val="tx1"/>
          </a:solidFill>
          <a:latin typeface="+mn-lt"/>
          <a:ea typeface="+mn-ea"/>
          <a:cs typeface="+mn-cs"/>
        </a:defRPr>
      </a:lvl6pPr>
      <a:lvl7pPr marL="4521068" algn="l" defTabSz="753511" rtl="0" eaLnBrk="1" latinLnBrk="0" hangingPunct="1">
        <a:defRPr sz="2967" kern="1200">
          <a:solidFill>
            <a:schemeClr val="tx1"/>
          </a:solidFill>
          <a:latin typeface="+mn-lt"/>
          <a:ea typeface="+mn-ea"/>
          <a:cs typeface="+mn-cs"/>
        </a:defRPr>
      </a:lvl7pPr>
      <a:lvl8pPr marL="5274579" algn="l" defTabSz="753511" rtl="0" eaLnBrk="1" latinLnBrk="0" hangingPunct="1">
        <a:defRPr sz="2967" kern="1200">
          <a:solidFill>
            <a:schemeClr val="tx1"/>
          </a:solidFill>
          <a:latin typeface="+mn-lt"/>
          <a:ea typeface="+mn-ea"/>
          <a:cs typeface="+mn-cs"/>
        </a:defRPr>
      </a:lvl8pPr>
      <a:lvl9pPr marL="6028091" algn="l" defTabSz="753511" rtl="0" eaLnBrk="1" latinLnBrk="0" hangingPunct="1">
        <a:defRPr sz="296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with a beard&#10;&#10;Description automatically generated">
            <a:extLst>
              <a:ext uri="{FF2B5EF4-FFF2-40B4-BE49-F238E27FC236}">
                <a16:creationId xmlns:a16="http://schemas.microsoft.com/office/drawing/2014/main" id="{046FF073-ED3F-A442-A0EC-AF6BCC1BE2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79"/>
            <a:ext cx="20104100" cy="11308557"/>
          </a:xfrm>
          <a:prstGeom prst="rect">
            <a:avLst/>
          </a:prstGeom>
        </p:spPr>
      </p:pic>
    </p:spTree>
    <p:extLst>
      <p:ext uri="{BB962C8B-B14F-4D97-AF65-F5344CB8AC3E}">
        <p14:creationId xmlns:p14="http://schemas.microsoft.com/office/powerpoint/2010/main" val="508339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xperts in Data and Analytics">
            <a:extLst>
              <a:ext uri="{FF2B5EF4-FFF2-40B4-BE49-F238E27FC236}">
                <a16:creationId xmlns:a16="http://schemas.microsoft.com/office/drawing/2014/main" id="{8B4FE6E5-F139-480E-B8BA-33C9B1A8A04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BI</a:t>
            </a:r>
            <a:endParaRPr dirty="0">
              <a:solidFill>
                <a:schemeClr val="bg1"/>
              </a:solidFill>
            </a:endParaRPr>
          </a:p>
        </p:txBody>
      </p:sp>
      <p:sp>
        <p:nvSpPr>
          <p:cNvPr id="3" name="TextBox 2">
            <a:extLst>
              <a:ext uri="{FF2B5EF4-FFF2-40B4-BE49-F238E27FC236}">
                <a16:creationId xmlns:a16="http://schemas.microsoft.com/office/drawing/2014/main" id="{61E7ECFE-5C5C-4347-B54D-22E3491F5C83}"/>
              </a:ext>
            </a:extLst>
          </p:cNvPr>
          <p:cNvSpPr txBox="1"/>
          <p:nvPr/>
        </p:nvSpPr>
        <p:spPr>
          <a:xfrm>
            <a:off x="1667435" y="2393576"/>
            <a:ext cx="17424129" cy="84022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6000" b="1" i="0" dirty="0">
                <a:solidFill>
                  <a:schemeClr val="bg1"/>
                </a:solidFill>
                <a:effectLst/>
                <a:latin typeface="Segoe UI" panose="020B0502040204020203" pitchFamily="34" charset="0"/>
              </a:rPr>
              <a:t>Power BI</a:t>
            </a:r>
            <a:r>
              <a:rPr lang="en-US" sz="6000" b="0" i="0" dirty="0">
                <a:solidFill>
                  <a:schemeClr val="bg1"/>
                </a:solidFill>
                <a:effectLst/>
                <a:latin typeface="Segoe UI" panose="020B0502040204020203" pitchFamily="34" charset="0"/>
              </a:rPr>
              <a:t> (Business Intelligence) is a business analytics service that delivers insights for analyzing data. It can share those insights through data visualizations which make up reports and dashboards to enable fast, informed decisions. Power BI scales across an organization, and it has built-in governance and security allowing businesses to focus on using data more than managing it.</a:t>
            </a:r>
            <a:endParaRPr kumimoji="0" lang="en-IN" sz="6000" b="0" i="0" u="none" strike="noStrike" cap="none" spc="0" normalizeH="0" baseline="0" dirty="0">
              <a:ln>
                <a:noFill/>
              </a:ln>
              <a:solidFill>
                <a:schemeClr val="bg1"/>
              </a:solidFill>
              <a:effectLst/>
              <a:uFillTx/>
              <a:latin typeface="+mj-lt"/>
              <a:ea typeface="+mj-ea"/>
              <a:cs typeface="+mj-cs"/>
              <a:sym typeface="Calibri"/>
            </a:endParaRPr>
          </a:p>
        </p:txBody>
      </p:sp>
    </p:spTree>
    <p:extLst>
      <p:ext uri="{BB962C8B-B14F-4D97-AF65-F5344CB8AC3E}">
        <p14:creationId xmlns:p14="http://schemas.microsoft.com/office/powerpoint/2010/main" val="4218132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Diagram&#10;&#10;Description automatically generated">
            <a:extLst>
              <a:ext uri="{FF2B5EF4-FFF2-40B4-BE49-F238E27FC236}">
                <a16:creationId xmlns:a16="http://schemas.microsoft.com/office/drawing/2014/main" id="{F592706C-F297-F862-2183-7B42EDCCF8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0672" y="1166112"/>
            <a:ext cx="16224773" cy="8970776"/>
          </a:xfrm>
          <a:prstGeom prst="rect">
            <a:avLst/>
          </a:prstGeom>
        </p:spPr>
      </p:pic>
    </p:spTree>
    <p:extLst>
      <p:ext uri="{BB962C8B-B14F-4D97-AF65-F5344CB8AC3E}">
        <p14:creationId xmlns:p14="http://schemas.microsoft.com/office/powerpoint/2010/main" val="3597008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84611"/>
            <a:ext cx="10542494" cy="78483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Rename Table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Rename Column</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Table Tools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Column Tools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Property Pane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Model View</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Create Relationship </a:t>
            </a: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Configure Data</a:t>
            </a:r>
          </a:p>
        </p:txBody>
      </p:sp>
    </p:spTree>
    <p:extLst>
      <p:ext uri="{BB962C8B-B14F-4D97-AF65-F5344CB8AC3E}">
        <p14:creationId xmlns:p14="http://schemas.microsoft.com/office/powerpoint/2010/main" val="1804767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420470" y="1969113"/>
            <a:ext cx="17032941" cy="95102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Calculated Columns</a:t>
            </a:r>
          </a:p>
          <a:p>
            <a:pPr marR="0" algn="l" defTabSz="914400" rtl="0" fontAlgn="auto" latinLnBrk="0" hangingPunct="0">
              <a:lnSpc>
                <a:spcPct val="100000"/>
              </a:lnSpc>
              <a:spcBef>
                <a:spcPts val="0"/>
              </a:spcBef>
              <a:spcAft>
                <a:spcPts val="0"/>
              </a:spcAft>
              <a:buClrTx/>
              <a:buSzTx/>
              <a:tabLst/>
            </a:pPr>
            <a:r>
              <a:rPr kumimoji="0" lang="en-US" sz="3600" b="0" i="0" u="none" strike="noStrike" cap="none" spc="0" normalizeH="0" baseline="0" dirty="0">
                <a:ln>
                  <a:noFill/>
                </a:ln>
                <a:solidFill>
                  <a:srgbClr val="00B0F0"/>
                </a:solidFill>
                <a:effectLst/>
                <a:uFillTx/>
                <a:latin typeface="+mj-lt"/>
                <a:ea typeface="+mj-ea"/>
                <a:cs typeface="+mj-cs"/>
                <a:sym typeface="Calibri"/>
              </a:rPr>
              <a:t>Gross Amount = [Qty]*Sales[Price]</a:t>
            </a:r>
          </a:p>
          <a:p>
            <a:pPr marR="0" algn="l" defTabSz="914400" rtl="0" fontAlgn="auto" latinLnBrk="0" hangingPunct="0">
              <a:lnSpc>
                <a:spcPct val="100000"/>
              </a:lnSpc>
              <a:spcBef>
                <a:spcPts val="0"/>
              </a:spcBef>
              <a:spcAft>
                <a:spcPts val="0"/>
              </a:spcAft>
              <a:buClrTx/>
              <a:buSzTx/>
              <a:tabLst/>
            </a:pPr>
            <a:r>
              <a:rPr kumimoji="0" lang="en-US" sz="3600" b="0" i="0" u="none" strike="noStrike" cap="none" spc="0" normalizeH="0" baseline="0" dirty="0">
                <a:ln>
                  <a:noFill/>
                </a:ln>
                <a:solidFill>
                  <a:srgbClr val="00B0F0"/>
                </a:solidFill>
                <a:effectLst/>
                <a:uFillTx/>
                <a:latin typeface="+mj-lt"/>
                <a:ea typeface="+mj-ea"/>
                <a:cs typeface="+mj-cs"/>
                <a:sym typeface="Calibri"/>
              </a:rPr>
              <a:t>Discount Amount = [Gross Amount]*[Discount Percent]/100.0 </a:t>
            </a:r>
          </a:p>
          <a:p>
            <a:pPr marR="0" algn="l" defTabSz="914400" rtl="0" fontAlgn="auto" latinLnBrk="0" hangingPunct="0">
              <a:lnSpc>
                <a:spcPct val="100000"/>
              </a:lnSpc>
              <a:spcBef>
                <a:spcPts val="0"/>
              </a:spcBef>
              <a:spcAft>
                <a:spcPts val="0"/>
              </a:spcAft>
              <a:buClrTx/>
              <a:buSzTx/>
              <a:tabLst/>
            </a:pPr>
            <a:r>
              <a:rPr kumimoji="0" lang="en-US" sz="3600" b="0" i="0" u="none" strike="noStrike" cap="none" spc="0" normalizeH="0" baseline="0" dirty="0">
                <a:ln>
                  <a:noFill/>
                </a:ln>
                <a:solidFill>
                  <a:srgbClr val="00B0F0"/>
                </a:solidFill>
                <a:effectLst/>
                <a:uFillTx/>
                <a:latin typeface="+mj-lt"/>
                <a:ea typeface="+mj-ea"/>
                <a:cs typeface="+mj-cs"/>
                <a:sym typeface="Calibri"/>
              </a:rPr>
              <a:t>COGS Amount= [QTY] *[COST]</a:t>
            </a:r>
            <a:endParaRPr kumimoji="0" lang="en-IN" sz="36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Measures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Gross = Sum(Sales[Gross Amount])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Discount = sum(Sales[Discount Amount])</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Net = [Gross] -[Discount]</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COGS = sum(Sales[COGS Amount])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Margin = [Net] -[COGS]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Discount % = DIVIDE([Discount],[Gross]) </a:t>
            </a:r>
          </a:p>
          <a:p>
            <a:pPr marR="0" algn="l" defTabSz="914400" rtl="0" fontAlgn="auto" latinLnBrk="0" hangingPunct="0">
              <a:lnSpc>
                <a:spcPct val="100000"/>
              </a:lnSpc>
              <a:spcBef>
                <a:spcPts val="0"/>
              </a:spcBef>
              <a:spcAft>
                <a:spcPts val="0"/>
              </a:spcAft>
              <a:buClrTx/>
              <a:buSzTx/>
              <a:tabLst/>
            </a:pPr>
            <a:r>
              <a:rPr lang="en-US" sz="3200" dirty="0">
                <a:solidFill>
                  <a:srgbClr val="00B0F0"/>
                </a:solidFill>
              </a:rPr>
              <a:t>Margin % = divide([Margin],[Net])	</a:t>
            </a:r>
          </a:p>
          <a:p>
            <a:pPr marL="457200" indent="-457200">
              <a:buFont typeface="Arial" panose="020B0604020202020204" pitchFamily="34" charset="0"/>
              <a:buChar char="•"/>
            </a:pPr>
            <a:r>
              <a:rPr lang="en-IN" sz="7200" dirty="0">
                <a:solidFill>
                  <a:srgbClr val="00B0F0"/>
                </a:solidFill>
              </a:rPr>
              <a:t>Difference </a:t>
            </a:r>
          </a:p>
          <a:p>
            <a:pPr marR="0" algn="l" defTabSz="914400" rtl="0" fontAlgn="auto" latinLnBrk="0" hangingPunct="0">
              <a:lnSpc>
                <a:spcPct val="100000"/>
              </a:lnSpc>
              <a:spcBef>
                <a:spcPts val="0"/>
              </a:spcBef>
              <a:spcAft>
                <a:spcPts val="0"/>
              </a:spcAft>
              <a:buClrTx/>
              <a:buSzTx/>
              <a:tabLst/>
            </a:pPr>
            <a:endParaRPr lang="en-IN" sz="3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1079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6600" dirty="0">
                <a:solidFill>
                  <a:srgbClr val="FF0000"/>
                </a:solidFill>
              </a:rPr>
              <a:t>Create Calculated Columns and measures</a:t>
            </a:r>
          </a:p>
        </p:txBody>
      </p:sp>
    </p:spTree>
    <p:extLst>
      <p:ext uri="{BB962C8B-B14F-4D97-AF65-F5344CB8AC3E}">
        <p14:creationId xmlns:p14="http://schemas.microsoft.com/office/powerpoint/2010/main" val="2584611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84611"/>
            <a:ext cx="10542494" cy="78483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Calculate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Filter</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Sum</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Min</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Max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Count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DistinctCount</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Functions</a:t>
            </a:r>
          </a:p>
        </p:txBody>
      </p:sp>
    </p:spTree>
    <p:extLst>
      <p:ext uri="{BB962C8B-B14F-4D97-AF65-F5344CB8AC3E}">
        <p14:creationId xmlns:p14="http://schemas.microsoft.com/office/powerpoint/2010/main" val="20309327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10844"/>
            <a:ext cx="10542494" cy="89562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Table, Matrix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Filters/Slicers</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Bar, Stacked, Line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Pie, Donut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Tree Map, Scatter</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Card, Multi Row Card</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MAPs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AI Visuals</a:t>
            </a: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Create Visuals</a:t>
            </a:r>
          </a:p>
        </p:txBody>
      </p:sp>
    </p:spTree>
    <p:extLst>
      <p:ext uri="{BB962C8B-B14F-4D97-AF65-F5344CB8AC3E}">
        <p14:creationId xmlns:p14="http://schemas.microsoft.com/office/powerpoint/2010/main" val="3181281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84611"/>
            <a:ext cx="10542494" cy="452431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SUMX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MINX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MAXX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COUNTX</a:t>
            </a: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Expression Functions</a:t>
            </a:r>
          </a:p>
        </p:txBody>
      </p:sp>
    </p:spTree>
    <p:extLst>
      <p:ext uri="{BB962C8B-B14F-4D97-AF65-F5344CB8AC3E}">
        <p14:creationId xmlns:p14="http://schemas.microsoft.com/office/powerpoint/2010/main" val="12766353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4" y="2384611"/>
            <a:ext cx="16715441"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ALL, </a:t>
            </a:r>
            <a:r>
              <a:rPr lang="en-IN" sz="7200" dirty="0" err="1">
                <a:solidFill>
                  <a:srgbClr val="00B0F0"/>
                </a:solidFill>
              </a:rPr>
              <a:t>AllSelected</a:t>
            </a:r>
            <a:r>
              <a:rPr lang="en-IN" sz="7200" dirty="0">
                <a:solidFill>
                  <a:srgbClr val="00B0F0"/>
                </a:solidFill>
              </a:rPr>
              <a:t>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Removefilters</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Allexcept</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Calculate With and Without Filter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DAX</a:t>
            </a:r>
          </a:p>
        </p:txBody>
      </p:sp>
    </p:spTree>
    <p:extLst>
      <p:ext uri="{BB962C8B-B14F-4D97-AF65-F5344CB8AC3E}">
        <p14:creationId xmlns:p14="http://schemas.microsoft.com/office/powerpoint/2010/main" val="3215118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46704"/>
            <a:ext cx="10542494"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EARLIER</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EARLIER</a:t>
            </a:r>
          </a:p>
        </p:txBody>
      </p:sp>
    </p:spTree>
    <p:extLst>
      <p:ext uri="{BB962C8B-B14F-4D97-AF65-F5344CB8AC3E}">
        <p14:creationId xmlns:p14="http://schemas.microsoft.com/office/powerpoint/2010/main" val="2814641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10844"/>
            <a:ext cx="10542494" cy="89562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Calendar, </a:t>
            </a:r>
            <a:r>
              <a:rPr lang="en-IN" sz="7200" dirty="0" err="1">
                <a:solidFill>
                  <a:srgbClr val="00B0F0"/>
                </a:solidFill>
              </a:rPr>
              <a:t>Calendarauto</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addcolumns</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EOMONTH</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Weekday</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Weekno</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Year, Quarter, Month</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Startof</a:t>
            </a:r>
            <a:r>
              <a:rPr lang="en-IN" sz="7200" dirty="0">
                <a:solidFill>
                  <a:srgbClr val="00B0F0"/>
                </a:solidFill>
              </a:rPr>
              <a: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Endof</a:t>
            </a:r>
            <a:r>
              <a:rPr lang="en-IN" sz="7200" dirty="0">
                <a:solidFill>
                  <a:srgbClr val="00B0F0"/>
                </a:solidFill>
              </a:rPr>
              <a:t>*</a:t>
            </a: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4465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8800" dirty="0">
                <a:solidFill>
                  <a:srgbClr val="FF0000"/>
                </a:solidFill>
              </a:rPr>
              <a:t>Create Date Table- Standard </a:t>
            </a:r>
          </a:p>
        </p:txBody>
      </p:sp>
    </p:spTree>
    <p:extLst>
      <p:ext uri="{BB962C8B-B14F-4D97-AF65-F5344CB8AC3E}">
        <p14:creationId xmlns:p14="http://schemas.microsoft.com/office/powerpoint/2010/main" val="18246909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ext"/>
          <p:cNvSpPr txBox="1"/>
          <p:nvPr/>
        </p:nvSpPr>
        <p:spPr>
          <a:xfrm>
            <a:off x="-266662" y="4240225"/>
            <a:ext cx="127001" cy="523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400">
                <a:solidFill>
                  <a:srgbClr val="3D464D"/>
                </a:solidFill>
                <a:latin typeface="+mn-lt"/>
                <a:ea typeface="+mn-ea"/>
                <a:cs typeface="+mn-cs"/>
                <a:sym typeface="Helvetica"/>
              </a:defRPr>
            </a:pPr>
            <a:endParaRPr/>
          </a:p>
        </p:txBody>
      </p:sp>
      <p:sp>
        <p:nvSpPr>
          <p:cNvPr id="124" name="Looking to accelerate decision-making and business insights?…"/>
          <p:cNvSpPr txBox="1"/>
          <p:nvPr/>
        </p:nvSpPr>
        <p:spPr>
          <a:xfrm>
            <a:off x="771399" y="3886320"/>
            <a:ext cx="12760588" cy="14465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4900">
                <a:solidFill>
                  <a:srgbClr val="FFFFFF"/>
                </a:solidFill>
                <a:latin typeface="Avenir Next"/>
                <a:ea typeface="Avenir Next"/>
                <a:cs typeface="Avenir Next"/>
                <a:sym typeface="Avenir Next"/>
              </a:defRPr>
            </a:pPr>
            <a:r>
              <a:rPr lang="en-US" sz="8800" dirty="0"/>
              <a:t>Data Analysis &amp; </a:t>
            </a:r>
            <a:r>
              <a:rPr lang="en-US" sz="8800" dirty="0">
                <a:solidFill>
                  <a:srgbClr val="FF6D00"/>
                </a:solidFill>
              </a:rPr>
              <a:t>Power BI</a:t>
            </a:r>
            <a:endParaRPr lang="en-US" sz="8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10844"/>
            <a:ext cx="10542494" cy="2308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If</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Switch</a:t>
            </a: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Conditional</a:t>
            </a:r>
          </a:p>
        </p:txBody>
      </p:sp>
    </p:spTree>
    <p:extLst>
      <p:ext uri="{BB962C8B-B14F-4D97-AF65-F5344CB8AC3E}">
        <p14:creationId xmlns:p14="http://schemas.microsoft.com/office/powerpoint/2010/main" val="4281797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4239947" y="2236976"/>
            <a:ext cx="10542494" cy="111722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Search</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Find</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containsstring</a:t>
            </a:r>
            <a:r>
              <a:rPr lang="en-IN" sz="7200" dirty="0">
                <a:solidFill>
                  <a:srgbClr val="00B0F0"/>
                </a:solidFill>
              </a:rPr>
              <a:t>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containsstringexact</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Left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Mid</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Right</a:t>
            </a:r>
          </a:p>
          <a:p>
            <a:pPr marL="457200" indent="-457200">
              <a:buFont typeface="Arial" panose="020B0604020202020204" pitchFamily="34" charset="0"/>
              <a:buChar char="•"/>
            </a:pPr>
            <a:r>
              <a:rPr lang="en-IN" sz="7200" dirty="0">
                <a:solidFill>
                  <a:srgbClr val="00B0F0"/>
                </a:solidFill>
              </a:rPr>
              <a:t>CONCATENATEX</a:t>
            </a:r>
          </a:p>
          <a:p>
            <a:pPr marR="0" algn="l" defTabSz="914400" rtl="0" fontAlgn="auto" latinLnBrk="0" hangingPunct="0">
              <a:lnSpc>
                <a:spcPct val="100000"/>
              </a:lnSpc>
              <a:spcBef>
                <a:spcPts val="0"/>
              </a:spcBef>
              <a:spcAft>
                <a:spcPts val="0"/>
              </a:spcAft>
              <a:buClrTx/>
              <a:buSzTx/>
              <a:tabLst/>
            </a:pP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Text Function</a:t>
            </a:r>
          </a:p>
        </p:txBody>
      </p:sp>
    </p:spTree>
    <p:extLst>
      <p:ext uri="{BB962C8B-B14F-4D97-AF65-F5344CB8AC3E}">
        <p14:creationId xmlns:p14="http://schemas.microsoft.com/office/powerpoint/2010/main" val="3290250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4" y="2384611"/>
            <a:ext cx="16715441" cy="89562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RANKX,TOPN</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Firstnonblankvalue</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Lastnonblankvalue</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Distinct count using values/summarize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Isinscope</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hasonevalue</a:t>
            </a:r>
            <a:r>
              <a:rPr lang="en-IN" sz="7200" dirty="0">
                <a:solidFill>
                  <a:srgbClr val="00B0F0"/>
                </a:solidFill>
              </a:rPr>
              <a:t>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More DAX</a:t>
            </a:r>
          </a:p>
        </p:txBody>
      </p:sp>
    </p:spTree>
    <p:extLst>
      <p:ext uri="{BB962C8B-B14F-4D97-AF65-F5344CB8AC3E}">
        <p14:creationId xmlns:p14="http://schemas.microsoft.com/office/powerpoint/2010/main" val="2822666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DAX – New Functions</a:t>
            </a:r>
          </a:p>
        </p:txBody>
      </p:sp>
      <p:sp>
        <p:nvSpPr>
          <p:cNvPr id="4" name="TextBox 3">
            <a:extLst>
              <a:ext uri="{FF2B5EF4-FFF2-40B4-BE49-F238E27FC236}">
                <a16:creationId xmlns:a16="http://schemas.microsoft.com/office/drawing/2014/main" id="{68CB764E-B0BF-219D-1C3A-A8942BA1FBFE}"/>
              </a:ext>
            </a:extLst>
          </p:cNvPr>
          <p:cNvSpPr txBox="1"/>
          <p:nvPr/>
        </p:nvSpPr>
        <p:spPr>
          <a:xfrm>
            <a:off x="3173506" y="2563905"/>
            <a:ext cx="10542494" cy="78483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O</a:t>
            </a:r>
            <a:r>
              <a:rPr kumimoji="0" lang="en-IN" sz="7200" b="0" i="0" u="none" strike="noStrike" cap="none" spc="0" normalizeH="0" baseline="0" dirty="0">
                <a:ln>
                  <a:noFill/>
                </a:ln>
                <a:solidFill>
                  <a:srgbClr val="00B0F0"/>
                </a:solidFill>
                <a:effectLst/>
                <a:uFillTx/>
                <a:latin typeface="+mj-lt"/>
                <a:ea typeface="+mj-ea"/>
                <a:cs typeface="+mj-cs"/>
                <a:sym typeface="Calibri"/>
              </a:rPr>
              <a:t>ffset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Window</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Index</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Rank</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RowNumber</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Tree>
    <p:extLst>
      <p:ext uri="{BB962C8B-B14F-4D97-AF65-F5344CB8AC3E}">
        <p14:creationId xmlns:p14="http://schemas.microsoft.com/office/powerpoint/2010/main" val="80136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3B2FD-FAEB-49A8-AE2C-279542FC30EE}"/>
              </a:ext>
            </a:extLst>
          </p:cNvPr>
          <p:cNvSpPr txBox="1"/>
          <p:nvPr/>
        </p:nvSpPr>
        <p:spPr>
          <a:xfrm>
            <a:off x="2886635" y="2346704"/>
            <a:ext cx="10542494" cy="89562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CalculateTable</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Summarize,</a:t>
            </a:r>
            <a:r>
              <a:rPr kumimoji="0" lang="en-IN" sz="7200" b="0" i="0" u="none" strike="noStrike" cap="none" spc="0" normalizeH="0" baseline="0" dirty="0" err="1">
                <a:ln>
                  <a:noFill/>
                </a:ln>
                <a:solidFill>
                  <a:srgbClr val="00B0F0"/>
                </a:solidFill>
                <a:effectLst/>
                <a:uFillTx/>
                <a:latin typeface="+mj-lt"/>
                <a:ea typeface="+mj-ea"/>
                <a:cs typeface="+mj-cs"/>
                <a:sym typeface="Calibri"/>
              </a:rPr>
              <a:t>Groupby</a:t>
            </a:r>
            <a:r>
              <a:rPr lang="en-IN" sz="7200" dirty="0">
                <a:solidFill>
                  <a:srgbClr val="00B0F0"/>
                </a:solidFill>
              </a:rPr>
              <a:t>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err="1">
                <a:ln>
                  <a:noFill/>
                </a:ln>
                <a:solidFill>
                  <a:srgbClr val="00B0F0"/>
                </a:solidFill>
                <a:effectLst/>
                <a:uFillTx/>
                <a:latin typeface="+mj-lt"/>
                <a:ea typeface="+mj-ea"/>
                <a:cs typeface="+mj-cs"/>
                <a:sym typeface="Calibri"/>
              </a:rPr>
              <a:t>Summarizecolumns</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Distinct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Except</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Generateseries</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err="1">
                <a:solidFill>
                  <a:srgbClr val="00B0F0"/>
                </a:solidFill>
              </a:rPr>
              <a:t>Generate,crossjoin</a:t>
            </a:r>
            <a:endParaRPr lang="en-IN" sz="7200" dirty="0">
              <a:solidFill>
                <a:srgbClr val="00B0F0"/>
              </a:solidFill>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Table Function</a:t>
            </a:r>
          </a:p>
        </p:txBody>
      </p:sp>
    </p:spTree>
    <p:extLst>
      <p:ext uri="{BB962C8B-B14F-4D97-AF65-F5344CB8AC3E}">
        <p14:creationId xmlns:p14="http://schemas.microsoft.com/office/powerpoint/2010/main" val="36148556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DAX – Time Intelligence</a:t>
            </a:r>
          </a:p>
        </p:txBody>
      </p:sp>
      <p:sp>
        <p:nvSpPr>
          <p:cNvPr id="4" name="TextBox 3">
            <a:extLst>
              <a:ext uri="{FF2B5EF4-FFF2-40B4-BE49-F238E27FC236}">
                <a16:creationId xmlns:a16="http://schemas.microsoft.com/office/drawing/2014/main" id="{68CB764E-B0BF-219D-1C3A-A8942BA1FBFE}"/>
              </a:ext>
            </a:extLst>
          </p:cNvPr>
          <p:cNvSpPr txBox="1"/>
          <p:nvPr/>
        </p:nvSpPr>
        <p:spPr>
          <a:xfrm>
            <a:off x="3173506" y="2563905"/>
            <a:ext cx="10542494"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Dates* function</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Total* functions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kumimoji="0" lang="en-IN" sz="7200" b="0" i="0" u="none" strike="noStrike" cap="none" spc="0" normalizeH="0" baseline="0" dirty="0">
                <a:ln>
                  <a:noFill/>
                </a:ln>
                <a:solidFill>
                  <a:srgbClr val="00B0F0"/>
                </a:solidFill>
                <a:effectLst/>
                <a:uFillTx/>
                <a:latin typeface="+mj-lt"/>
                <a:ea typeface="+mj-ea"/>
                <a:cs typeface="+mj-cs"/>
                <a:sym typeface="Calibri"/>
              </a:rPr>
              <a:t>Previous functions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Week on Week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Half year</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Tree>
    <p:extLst>
      <p:ext uri="{BB962C8B-B14F-4D97-AF65-F5344CB8AC3E}">
        <p14:creationId xmlns:p14="http://schemas.microsoft.com/office/powerpoint/2010/main" val="42095189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Power BI Features</a:t>
            </a:r>
          </a:p>
        </p:txBody>
      </p:sp>
      <p:sp>
        <p:nvSpPr>
          <p:cNvPr id="4" name="TextBox 3">
            <a:extLst>
              <a:ext uri="{FF2B5EF4-FFF2-40B4-BE49-F238E27FC236}">
                <a16:creationId xmlns:a16="http://schemas.microsoft.com/office/drawing/2014/main" id="{68CB764E-B0BF-219D-1C3A-A8942BA1FBFE}"/>
              </a:ext>
            </a:extLst>
          </p:cNvPr>
          <p:cNvSpPr txBox="1"/>
          <p:nvPr/>
        </p:nvSpPr>
        <p:spPr>
          <a:xfrm>
            <a:off x="3173506" y="2563905"/>
            <a:ext cx="10542494" cy="100642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Conditional formatting</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Interactions</a:t>
            </a:r>
          </a:p>
          <a:p>
            <a:pPr marL="457200" indent="-457200">
              <a:buFont typeface="Arial" panose="020B0604020202020204" pitchFamily="34" charset="0"/>
              <a:buChar char="•"/>
            </a:pPr>
            <a:r>
              <a:rPr lang="en-IN" sz="7200" dirty="0">
                <a:solidFill>
                  <a:srgbClr val="00B0F0"/>
                </a:solidFill>
              </a:rPr>
              <a:t>Numeric Parameter</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Bookmarks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Field Parameters</a:t>
            </a:r>
          </a:p>
          <a:p>
            <a:pPr marL="457200" indent="-457200">
              <a:buFont typeface="Arial" panose="020B0604020202020204" pitchFamily="34" charset="0"/>
              <a:buChar char="•"/>
            </a:pPr>
            <a:r>
              <a:rPr lang="en-IN" sz="7200" dirty="0">
                <a:solidFill>
                  <a:srgbClr val="00B0F0"/>
                </a:solidFill>
              </a:rPr>
              <a:t>Calculation Groups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Drill Through</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Tooltip Page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Tree>
    <p:extLst>
      <p:ext uri="{BB962C8B-B14F-4D97-AF65-F5344CB8AC3E}">
        <p14:creationId xmlns:p14="http://schemas.microsoft.com/office/powerpoint/2010/main" val="1701167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Data Transformation</a:t>
            </a:r>
          </a:p>
        </p:txBody>
      </p:sp>
      <p:sp>
        <p:nvSpPr>
          <p:cNvPr id="4" name="TextBox 3">
            <a:extLst>
              <a:ext uri="{FF2B5EF4-FFF2-40B4-BE49-F238E27FC236}">
                <a16:creationId xmlns:a16="http://schemas.microsoft.com/office/drawing/2014/main" id="{68CB764E-B0BF-219D-1C3A-A8942BA1FBFE}"/>
              </a:ext>
            </a:extLst>
          </p:cNvPr>
          <p:cNvSpPr txBox="1"/>
          <p:nvPr/>
        </p:nvSpPr>
        <p:spPr>
          <a:xfrm>
            <a:off x="3173506" y="2241175"/>
            <a:ext cx="10542494" cy="100642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Pivot Data</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Unpivot Data</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Transform Data</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Fill up , Fill Down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Append</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Merge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Split Column</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Calculated Columns</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endParaRPr lang="en-IN" sz="7200" dirty="0">
              <a:solidFill>
                <a:srgbClr val="00B0F0"/>
              </a:solidFill>
            </a:endParaRPr>
          </a:p>
        </p:txBody>
      </p:sp>
    </p:spTree>
    <p:extLst>
      <p:ext uri="{BB962C8B-B14F-4D97-AF65-F5344CB8AC3E}">
        <p14:creationId xmlns:p14="http://schemas.microsoft.com/office/powerpoint/2010/main" val="24463826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02346E-7486-1F93-352D-5B84018B5AC9}"/>
              </a:ext>
            </a:extLst>
          </p:cNvPr>
          <p:cNvSpPr txBox="1"/>
          <p:nvPr/>
        </p:nvSpPr>
        <p:spPr>
          <a:xfrm>
            <a:off x="502024" y="522565"/>
            <a:ext cx="19602076" cy="186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457200" indent="-457200">
              <a:buFont typeface="Arial" panose="020B0604020202020204" pitchFamily="34" charset="0"/>
              <a:buChar char="•"/>
              <a:defRPr sz="7200">
                <a:solidFill>
                  <a:srgbClr val="00B0F0"/>
                </a:solidFill>
              </a:defRPr>
            </a:lvl1pPr>
          </a:lstStyle>
          <a:p>
            <a:pPr marL="0" indent="0">
              <a:buNone/>
            </a:pPr>
            <a:r>
              <a:rPr lang="en-IN" sz="11500" dirty="0">
                <a:solidFill>
                  <a:srgbClr val="FF0000"/>
                </a:solidFill>
              </a:rPr>
              <a:t>Publish </a:t>
            </a:r>
          </a:p>
        </p:txBody>
      </p:sp>
      <p:sp>
        <p:nvSpPr>
          <p:cNvPr id="4" name="TextBox 3">
            <a:extLst>
              <a:ext uri="{FF2B5EF4-FFF2-40B4-BE49-F238E27FC236}">
                <a16:creationId xmlns:a16="http://schemas.microsoft.com/office/drawing/2014/main" id="{68CB764E-B0BF-219D-1C3A-A8942BA1FBFE}"/>
              </a:ext>
            </a:extLst>
          </p:cNvPr>
          <p:cNvSpPr txBox="1"/>
          <p:nvPr/>
        </p:nvSpPr>
        <p:spPr>
          <a:xfrm>
            <a:off x="3173505" y="2241175"/>
            <a:ext cx="13321553" cy="67403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Publish Data</a:t>
            </a:r>
            <a:endParaRPr kumimoji="0" lang="en-IN" sz="7200" b="0" i="0" u="none" strike="noStrike" cap="none" spc="0" normalizeH="0" baseline="0" dirty="0">
              <a:ln>
                <a:noFill/>
              </a:ln>
              <a:solidFill>
                <a:srgbClr val="00B0F0"/>
              </a:solidFill>
              <a:effectLst/>
              <a:uFillTx/>
              <a:latin typeface="+mj-lt"/>
              <a:ea typeface="+mj-ea"/>
              <a:cs typeface="+mj-cs"/>
              <a:sym typeface="Calibri"/>
            </a:endParaRP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Dataset/Visual File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Dataflow </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Dashboard</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Create report on Service</a:t>
            </a:r>
          </a:p>
          <a:p>
            <a:pPr marL="457200" marR="0" indent="-457200" algn="l" defTabSz="914400" rtl="0" fontAlgn="auto" latinLnBrk="0" hangingPunct="0">
              <a:lnSpc>
                <a:spcPct val="100000"/>
              </a:lnSpc>
              <a:spcBef>
                <a:spcPts val="0"/>
              </a:spcBef>
              <a:spcAft>
                <a:spcPts val="0"/>
              </a:spcAft>
              <a:buClrTx/>
              <a:buSzTx/>
              <a:buFont typeface="Arial" panose="020B0604020202020204" pitchFamily="34" charset="0"/>
              <a:buChar char="•"/>
              <a:tabLst/>
            </a:pPr>
            <a:r>
              <a:rPr lang="en-IN" sz="7200" dirty="0">
                <a:solidFill>
                  <a:srgbClr val="00B0F0"/>
                </a:solidFill>
              </a:rPr>
              <a:t>Create report using dataset</a:t>
            </a:r>
          </a:p>
        </p:txBody>
      </p:sp>
    </p:spTree>
    <p:extLst>
      <p:ext uri="{BB962C8B-B14F-4D97-AF65-F5344CB8AC3E}">
        <p14:creationId xmlns:p14="http://schemas.microsoft.com/office/powerpoint/2010/main" val="35451972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9E6D13-B5E1-1964-7B6B-05DB71B2EFF5}"/>
              </a:ext>
            </a:extLst>
          </p:cNvPr>
          <p:cNvSpPr txBox="1"/>
          <p:nvPr/>
        </p:nvSpPr>
        <p:spPr>
          <a:xfrm>
            <a:off x="2578608" y="2907792"/>
            <a:ext cx="14209776" cy="5909310"/>
          </a:xfrm>
          <a:prstGeom prst="rect">
            <a:avLst/>
          </a:prstGeom>
          <a:noFill/>
        </p:spPr>
        <p:txBody>
          <a:bodyPr wrap="square" rtlCol="0">
            <a:spAutoFit/>
          </a:bodyPr>
          <a:lstStyle/>
          <a:p>
            <a:r>
              <a:rPr lang="en-US" sz="5400" b="0" i="0" dirty="0">
                <a:effectLst/>
                <a:latin typeface="+mj-lt"/>
              </a:rPr>
              <a:t>1. Use Date Table (Join with Fact Date)</a:t>
            </a:r>
            <a:br>
              <a:rPr lang="en-US" sz="5400" dirty="0">
                <a:latin typeface="+mj-lt"/>
              </a:rPr>
            </a:br>
            <a:r>
              <a:rPr lang="en-US" sz="5400" b="0" i="0" dirty="0">
                <a:effectLst/>
                <a:latin typeface="+mj-lt"/>
              </a:rPr>
              <a:t>2. The date table is marked as a date table</a:t>
            </a:r>
            <a:br>
              <a:rPr lang="en-US" sz="5400" dirty="0">
                <a:latin typeface="+mj-lt"/>
              </a:rPr>
            </a:br>
            <a:r>
              <a:rPr lang="en-US" sz="5400" b="0" i="0" dirty="0">
                <a:effectLst/>
                <a:latin typeface="+mj-lt"/>
              </a:rPr>
              <a:t>3. Use columns from the date table</a:t>
            </a:r>
            <a:br>
              <a:rPr lang="en-US" sz="5400" dirty="0">
                <a:latin typeface="+mj-lt"/>
              </a:rPr>
            </a:br>
            <a:r>
              <a:rPr lang="en-US" sz="5400" b="0" i="0" dirty="0">
                <a:effectLst/>
                <a:latin typeface="+mj-lt"/>
              </a:rPr>
              <a:t>4. The date does not have a timestamp</a:t>
            </a:r>
            <a:br>
              <a:rPr lang="en-US" sz="5400" dirty="0">
                <a:latin typeface="+mj-lt"/>
              </a:rPr>
            </a:br>
            <a:r>
              <a:rPr lang="en-US" sz="5400" b="0" i="0" dirty="0">
                <a:effectLst/>
                <a:latin typeface="+mj-lt"/>
              </a:rPr>
              <a:t>5. The date table has all dates</a:t>
            </a:r>
            <a:br>
              <a:rPr lang="en-US" sz="5400" dirty="0">
                <a:latin typeface="+mj-lt"/>
              </a:rPr>
            </a:br>
            <a:r>
              <a:rPr lang="en-US" sz="5400" b="0" i="0" dirty="0">
                <a:effectLst/>
                <a:latin typeface="+mj-lt"/>
              </a:rPr>
              <a:t>6. Avoid bidirectional join with date table</a:t>
            </a:r>
            <a:endParaRPr lang="en-IN" sz="5400" dirty="0">
              <a:latin typeface="+mj-lt"/>
            </a:endParaRPr>
          </a:p>
        </p:txBody>
      </p:sp>
      <p:sp>
        <p:nvSpPr>
          <p:cNvPr id="3" name="TextBox 2">
            <a:extLst>
              <a:ext uri="{FF2B5EF4-FFF2-40B4-BE49-F238E27FC236}">
                <a16:creationId xmlns:a16="http://schemas.microsoft.com/office/drawing/2014/main" id="{BCB70B06-A69A-186E-82D7-6B1056437C3C}"/>
              </a:ext>
            </a:extLst>
          </p:cNvPr>
          <p:cNvSpPr txBox="1"/>
          <p:nvPr/>
        </p:nvSpPr>
        <p:spPr>
          <a:xfrm>
            <a:off x="1481328" y="749808"/>
            <a:ext cx="12335428" cy="1200329"/>
          </a:xfrm>
          <a:prstGeom prst="rect">
            <a:avLst/>
          </a:prstGeom>
          <a:noFill/>
        </p:spPr>
        <p:txBody>
          <a:bodyPr wrap="none" rtlCol="0">
            <a:spAutoFit/>
          </a:bodyPr>
          <a:lstStyle/>
          <a:p>
            <a:r>
              <a:rPr lang="en-US" sz="7200" b="1" i="0" dirty="0">
                <a:solidFill>
                  <a:srgbClr val="FFFFFF"/>
                </a:solidFill>
                <a:effectLst/>
              </a:rPr>
              <a:t>Six key points to remember</a:t>
            </a:r>
            <a:endParaRPr lang="en-IN" sz="7200" dirty="0"/>
          </a:p>
        </p:txBody>
      </p:sp>
    </p:spTree>
    <p:extLst>
      <p:ext uri="{BB962C8B-B14F-4D97-AF65-F5344CB8AC3E}">
        <p14:creationId xmlns:p14="http://schemas.microsoft.com/office/powerpoint/2010/main" val="1981034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in a suit&#10;&#10;Description automatically generated">
            <a:extLst>
              <a:ext uri="{FF2B5EF4-FFF2-40B4-BE49-F238E27FC236}">
                <a16:creationId xmlns:a16="http://schemas.microsoft.com/office/drawing/2014/main" id="{CFDB783F-2A0B-2B8A-921F-580BECCA58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79"/>
            <a:ext cx="20104100" cy="11308557"/>
          </a:xfrm>
          <a:prstGeom prst="rect">
            <a:avLst/>
          </a:prstGeom>
        </p:spPr>
      </p:pic>
    </p:spTree>
    <p:extLst>
      <p:ext uri="{BB962C8B-B14F-4D97-AF65-F5344CB8AC3E}">
        <p14:creationId xmlns:p14="http://schemas.microsoft.com/office/powerpoint/2010/main" val="22357727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9E6D13-B5E1-1964-7B6B-05DB71B2EFF5}"/>
              </a:ext>
            </a:extLst>
          </p:cNvPr>
          <p:cNvSpPr txBox="1"/>
          <p:nvPr/>
        </p:nvSpPr>
        <p:spPr>
          <a:xfrm>
            <a:off x="2267712" y="2498125"/>
            <a:ext cx="14209776" cy="4247317"/>
          </a:xfrm>
          <a:prstGeom prst="rect">
            <a:avLst/>
          </a:prstGeom>
          <a:noFill/>
        </p:spPr>
        <p:txBody>
          <a:bodyPr wrap="square" rtlCol="0">
            <a:spAutoFit/>
          </a:bodyPr>
          <a:lstStyle/>
          <a:p>
            <a:pPr marL="914400" indent="-914400">
              <a:buAutoNum type="arabicPeriod"/>
            </a:pPr>
            <a:r>
              <a:rPr lang="en-US" sz="5400" b="0" i="0" dirty="0">
                <a:effectLst/>
                <a:latin typeface="+mj-lt"/>
              </a:rPr>
              <a:t>Assume my Date is 15-Sep-2024. </a:t>
            </a:r>
          </a:p>
          <a:p>
            <a:pPr marL="914400" indent="-914400">
              <a:buAutoNum type="arabicPeriod"/>
            </a:pPr>
            <a:r>
              <a:rPr lang="en-US" sz="5400" dirty="0">
                <a:latin typeface="+mj-lt"/>
              </a:rPr>
              <a:t>MTD – 1-Sep-2024 to 15-Sep-2024 </a:t>
            </a:r>
          </a:p>
          <a:p>
            <a:pPr marL="914400" indent="-914400">
              <a:buAutoNum type="arabicPeriod"/>
            </a:pPr>
            <a:r>
              <a:rPr lang="en-US" sz="5400" dirty="0">
                <a:latin typeface="+mj-lt"/>
              </a:rPr>
              <a:t>QTD – 1-Jul-2024 to 15-Sep-2024 </a:t>
            </a:r>
          </a:p>
          <a:p>
            <a:pPr marL="914400" indent="-914400">
              <a:buFontTx/>
              <a:buAutoNum type="arabicPeriod"/>
            </a:pPr>
            <a:r>
              <a:rPr lang="en-US" sz="5400" dirty="0">
                <a:latin typeface="+mj-lt"/>
              </a:rPr>
              <a:t>YTD – 1-Jan-2024 to 15-Sep-2024 </a:t>
            </a:r>
          </a:p>
          <a:p>
            <a:pPr marL="914400" indent="-914400">
              <a:buAutoNum type="arabicPeriod"/>
            </a:pPr>
            <a:endParaRPr lang="en-US" sz="5400" dirty="0">
              <a:latin typeface="+mj-lt"/>
            </a:endParaRPr>
          </a:p>
        </p:txBody>
      </p:sp>
      <p:sp>
        <p:nvSpPr>
          <p:cNvPr id="3" name="TextBox 2">
            <a:extLst>
              <a:ext uri="{FF2B5EF4-FFF2-40B4-BE49-F238E27FC236}">
                <a16:creationId xmlns:a16="http://schemas.microsoft.com/office/drawing/2014/main" id="{BCB70B06-A69A-186E-82D7-6B1056437C3C}"/>
              </a:ext>
            </a:extLst>
          </p:cNvPr>
          <p:cNvSpPr txBox="1"/>
          <p:nvPr/>
        </p:nvSpPr>
        <p:spPr>
          <a:xfrm>
            <a:off x="1481328" y="749808"/>
            <a:ext cx="8863324" cy="1200329"/>
          </a:xfrm>
          <a:prstGeom prst="rect">
            <a:avLst/>
          </a:prstGeom>
          <a:noFill/>
        </p:spPr>
        <p:txBody>
          <a:bodyPr wrap="none" rtlCol="0">
            <a:spAutoFit/>
          </a:bodyPr>
          <a:lstStyle/>
          <a:p>
            <a:r>
              <a:rPr lang="en-US" sz="7200" b="1" i="0" dirty="0">
                <a:solidFill>
                  <a:srgbClr val="FFFFFF"/>
                </a:solidFill>
                <a:effectLst/>
              </a:rPr>
              <a:t>Understand till Date</a:t>
            </a:r>
            <a:endParaRPr lang="en-IN" sz="7200" dirty="0"/>
          </a:p>
        </p:txBody>
      </p:sp>
      <p:sp>
        <p:nvSpPr>
          <p:cNvPr id="4" name="TextBox 3">
            <a:extLst>
              <a:ext uri="{FF2B5EF4-FFF2-40B4-BE49-F238E27FC236}">
                <a16:creationId xmlns:a16="http://schemas.microsoft.com/office/drawing/2014/main" id="{9E2B1D61-591A-F9D3-70D3-6FEA487FE1DA}"/>
              </a:ext>
            </a:extLst>
          </p:cNvPr>
          <p:cNvSpPr txBox="1"/>
          <p:nvPr/>
        </p:nvSpPr>
        <p:spPr>
          <a:xfrm>
            <a:off x="2267712" y="6797476"/>
            <a:ext cx="14209776" cy="4247317"/>
          </a:xfrm>
          <a:prstGeom prst="rect">
            <a:avLst/>
          </a:prstGeom>
          <a:noFill/>
        </p:spPr>
        <p:txBody>
          <a:bodyPr wrap="square" rtlCol="0">
            <a:spAutoFit/>
          </a:bodyPr>
          <a:lstStyle/>
          <a:p>
            <a:pPr marL="914400" indent="-914400">
              <a:buAutoNum type="arabicPeriod"/>
            </a:pPr>
            <a:r>
              <a:rPr lang="en-US" sz="5400" b="0" i="0" dirty="0">
                <a:effectLst/>
                <a:latin typeface="+mj-lt"/>
              </a:rPr>
              <a:t>If My Year Start from 1</a:t>
            </a:r>
            <a:r>
              <a:rPr lang="en-US" sz="5400" b="0" i="0" baseline="30000" dirty="0">
                <a:effectLst/>
                <a:latin typeface="+mj-lt"/>
              </a:rPr>
              <a:t>st</a:t>
            </a:r>
            <a:r>
              <a:rPr lang="en-US" sz="5400" b="0" i="0" dirty="0">
                <a:effectLst/>
                <a:latin typeface="+mj-lt"/>
              </a:rPr>
              <a:t> Apr 2024 </a:t>
            </a:r>
          </a:p>
          <a:p>
            <a:pPr marL="914400" indent="-914400">
              <a:buAutoNum type="arabicPeriod"/>
            </a:pPr>
            <a:r>
              <a:rPr lang="en-US" sz="5400" dirty="0">
                <a:latin typeface="+mj-lt"/>
              </a:rPr>
              <a:t>MTD – 1-Sep-2024 to 15-Sep-2024 </a:t>
            </a:r>
          </a:p>
          <a:p>
            <a:pPr marL="914400" indent="-914400">
              <a:buAutoNum type="arabicPeriod"/>
            </a:pPr>
            <a:r>
              <a:rPr lang="en-US" sz="5400" dirty="0">
                <a:latin typeface="+mj-lt"/>
              </a:rPr>
              <a:t>QTD – 1-Jul-2024 to 15-Sep-2024 </a:t>
            </a:r>
          </a:p>
          <a:p>
            <a:pPr marL="914400" indent="-914400">
              <a:buFontTx/>
              <a:buAutoNum type="arabicPeriod"/>
            </a:pPr>
            <a:r>
              <a:rPr lang="en-US" sz="5400" dirty="0">
                <a:latin typeface="+mj-lt"/>
              </a:rPr>
              <a:t>YTD – 1-Apr-2024 to 15-Sep-2024 (FYTD) </a:t>
            </a:r>
          </a:p>
          <a:p>
            <a:pPr marL="914400" indent="-914400">
              <a:buAutoNum type="arabicPeriod"/>
            </a:pPr>
            <a:endParaRPr lang="en-US" sz="5400" dirty="0">
              <a:latin typeface="+mj-lt"/>
            </a:endParaRPr>
          </a:p>
        </p:txBody>
      </p:sp>
    </p:spTree>
    <p:extLst>
      <p:ext uri="{BB962C8B-B14F-4D97-AF65-F5344CB8AC3E}">
        <p14:creationId xmlns:p14="http://schemas.microsoft.com/office/powerpoint/2010/main" val="38629515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1069826" y="746146"/>
            <a:ext cx="17865717" cy="2308281"/>
          </a:xfrm>
        </p:spPr>
        <p:txBody>
          <a:bodyPr/>
          <a:lstStyle/>
          <a:p>
            <a:r>
              <a:rPr lang="en-US" b="1" dirty="0"/>
              <a:t> ALL and </a:t>
            </a:r>
            <a:r>
              <a:rPr lang="en-US" b="1" dirty="0" err="1"/>
              <a:t>Allselected</a:t>
            </a:r>
            <a:br>
              <a:rPr lang="en-US" dirty="0"/>
            </a:br>
            <a:endParaRPr lang="en-IN"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p:txBody>
          <a:bodyPr>
            <a:normAutofit lnSpcReduction="10000"/>
          </a:bodyPr>
          <a:lstStyle/>
          <a:p>
            <a:r>
              <a:rPr lang="en-IN" sz="4615" dirty="0">
                <a:latin typeface="Consolas" panose="020B0609020204030204" pitchFamily="49" charset="0"/>
              </a:rPr>
              <a:t>Net All = CALCULATE([Net], ALL())</a:t>
            </a:r>
          </a:p>
          <a:p>
            <a:r>
              <a:rPr lang="en-US" sz="4615" dirty="0">
                <a:latin typeface="Consolas" panose="020B0609020204030204" pitchFamily="49" charset="0"/>
              </a:rPr>
              <a:t>Net All = CALCULATE([Net], ALLSELECTED())</a:t>
            </a:r>
          </a:p>
          <a:p>
            <a:pPr marL="0" indent="0">
              <a:buNone/>
            </a:pPr>
            <a:endParaRPr lang="en-US" b="1" dirty="0"/>
          </a:p>
          <a:p>
            <a:r>
              <a:rPr lang="en-US" b="1" dirty="0"/>
              <a:t>ALL </a:t>
            </a:r>
            <a:r>
              <a:rPr lang="en-US" dirty="0"/>
              <a:t>disregard filters on a specific column or table to retrieve unfiltered data for calculations.</a:t>
            </a:r>
          </a:p>
          <a:p>
            <a:r>
              <a:rPr lang="en-US" b="1" dirty="0"/>
              <a:t>ALLSELECTED</a:t>
            </a:r>
            <a:r>
              <a:rPr lang="en-US" dirty="0"/>
              <a:t> preserves user selections or filters in the specified column while removing filters from other columns, allowing selective adjustments.</a:t>
            </a:r>
          </a:p>
          <a:p>
            <a:r>
              <a:rPr lang="en-US" dirty="0"/>
              <a:t>In short, All ignores all the filter context including filter and visual filter row context of given column/table. On the other hand, </a:t>
            </a:r>
            <a:r>
              <a:rPr lang="en-US" dirty="0" err="1"/>
              <a:t>allselected</a:t>
            </a:r>
            <a:r>
              <a:rPr lang="en-US" dirty="0"/>
              <a:t> ignore only the and visual filter row context.</a:t>
            </a:r>
          </a:p>
          <a:p>
            <a:endParaRPr lang="en-US" dirty="0"/>
          </a:p>
          <a:p>
            <a:endParaRPr lang="en-IN" dirty="0"/>
          </a:p>
        </p:txBody>
      </p:sp>
    </p:spTree>
    <p:extLst>
      <p:ext uri="{BB962C8B-B14F-4D97-AF65-F5344CB8AC3E}">
        <p14:creationId xmlns:p14="http://schemas.microsoft.com/office/powerpoint/2010/main" val="17817386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6"/>
            <a:ext cx="19468841" cy="2308281"/>
          </a:xfrm>
        </p:spPr>
        <p:txBody>
          <a:bodyPr/>
          <a:lstStyle/>
          <a:p>
            <a:r>
              <a:rPr lang="en-US" sz="5933" b="1" dirty="0"/>
              <a:t>What is the difference between filtering data in CALCULATE with and without FILTER Expression</a:t>
            </a:r>
            <a:br>
              <a:rPr lang="en-US" sz="5933" dirty="0"/>
            </a:b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6"/>
            <a:ext cx="18507456" cy="7808645"/>
          </a:xfrm>
        </p:spPr>
        <p:txBody>
          <a:bodyPr>
            <a:normAutofit lnSpcReduction="10000"/>
          </a:bodyPr>
          <a:lstStyle/>
          <a:p>
            <a:r>
              <a:rPr lang="en-IN" sz="4285" dirty="0">
                <a:latin typeface="Consolas" panose="020B0609020204030204" pitchFamily="49" charset="0"/>
              </a:rPr>
              <a:t>Filter Expression without filter function </a:t>
            </a:r>
          </a:p>
          <a:p>
            <a:r>
              <a:rPr lang="en-IN" sz="4285" dirty="0">
                <a:latin typeface="Consolas" panose="020B0609020204030204" pitchFamily="49" charset="0"/>
              </a:rPr>
              <a:t>CALCULATE([Net], 'Item'[Brand] = "Brand 1")</a:t>
            </a:r>
          </a:p>
          <a:p>
            <a:r>
              <a:rPr lang="en-IN" sz="4285" dirty="0">
                <a:latin typeface="Consolas" panose="020B0609020204030204" pitchFamily="49" charset="0"/>
              </a:rPr>
              <a:t>Filter Function</a:t>
            </a:r>
          </a:p>
          <a:p>
            <a:r>
              <a:rPr lang="en-US" sz="4285" dirty="0">
                <a:latin typeface="Consolas" panose="020B0609020204030204" pitchFamily="49" charset="0"/>
              </a:rPr>
              <a:t>CALCULATE([Net], FILTER('Item', 'Item'[Brand] = "Brand 1"))</a:t>
            </a:r>
            <a:endParaRPr lang="en-US" dirty="0"/>
          </a:p>
          <a:p>
            <a:r>
              <a:rPr lang="en-US" dirty="0"/>
              <a:t>CALCULATE function without a FILTER function, you directly apply filters to specific columns within the calculation. This modifies the filter context and affects how the expression is evaluated. CALCULATE without a FILTER expression applies filters directly to columns, altering the filter context and impacting calculations.</a:t>
            </a:r>
          </a:p>
          <a:p>
            <a:r>
              <a:rPr lang="en-US" dirty="0"/>
              <a:t>Using the FILTER function within the CALCULATE function allows you to create a filtered table based on specific conditions. This offers a more flexible approach to defining the filter context and customizing how the calculation interacts with the data. CALCULATE with a FILTER expression constructs a custom filter context by creating a filtered table based on specified criteria and returns values based on that.</a:t>
            </a:r>
          </a:p>
          <a:p>
            <a:pPr marL="0" indent="0">
              <a:buNone/>
            </a:pPr>
            <a:endParaRPr lang="en-IN" dirty="0"/>
          </a:p>
        </p:txBody>
      </p:sp>
    </p:spTree>
    <p:extLst>
      <p:ext uri="{BB962C8B-B14F-4D97-AF65-F5344CB8AC3E}">
        <p14:creationId xmlns:p14="http://schemas.microsoft.com/office/powerpoint/2010/main" val="141869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pPr marL="0" indent="0">
              <a:buNone/>
            </a:pPr>
            <a:r>
              <a:rPr lang="en-US" sz="4285" dirty="0">
                <a:latin typeface="Consolas" panose="020B0609020204030204" pitchFamily="49" charset="0"/>
              </a:rPr>
              <a:t>Data Analysis Expressions (DAX) is a formula expression language used in Analysis Services, Power BI, and Power Pivot in Excel. DAX formulas include functions, operators, and values to perform advanced calculations and queries on data in related tables and columns in tabular data models.</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9815383"/>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8586109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Calculations</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pPr marL="0" indent="0">
              <a:buNone/>
            </a:pPr>
            <a:r>
              <a:rPr lang="en-US" sz="4285" dirty="0">
                <a:latin typeface="Consolas" panose="020B0609020204030204" pitchFamily="49" charset="0"/>
              </a:rPr>
              <a:t>DAX formulas are used in measures, calculated columns, calculated tables, Visual calculations and row-level security.</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88976" y="10008212"/>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23701221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6000" dirty="0">
                <a:latin typeface="Consolas" panose="020B0609020204030204" pitchFamily="49" charset="0"/>
              </a:rPr>
              <a:t>Measures</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pPr marL="0" indent="0">
              <a:buNone/>
            </a:pPr>
            <a:r>
              <a:rPr lang="en-US" sz="4285" dirty="0">
                <a:latin typeface="Consolas" panose="020B0609020204030204" pitchFamily="49" charset="0"/>
              </a:rPr>
              <a:t>Measures are dynamic calculation formulas where the results change depending on context. Measures are used in reporting that support combining and filtering model data by using multiple attributes such as a Power BI report or Excel PivotTable or PivotChart. Measures are created by using the DAX formula bar in the model designer.</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183779"/>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4282234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6000" dirty="0">
                <a:latin typeface="Consolas" panose="020B0609020204030204" pitchFamily="49" charset="0"/>
              </a:rPr>
              <a:t>Calculated columns</a:t>
            </a:r>
            <a:br>
              <a:rPr lang="en-US" sz="6000" dirty="0">
                <a:latin typeface="Consolas" panose="020B0609020204030204" pitchFamily="49" charset="0"/>
              </a:rPr>
            </a:b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pPr marL="0" indent="0">
              <a:buNone/>
            </a:pPr>
            <a:r>
              <a:rPr lang="en-US" sz="4285" dirty="0">
                <a:latin typeface="Consolas" panose="020B0609020204030204" pitchFamily="49" charset="0"/>
              </a:rPr>
              <a:t>A calculated column is a column that you add to an existing table (in the model designer) and then create a DAX formula that defines the column's values. When a calculated column contains a valid DAX formula, values are calculated for each row as soon as the formula is entered. Values are then stored in the in-memory data model.</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183779"/>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385567114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6000" dirty="0">
                <a:latin typeface="Consolas" panose="020B0609020204030204" pitchFamily="49" charset="0"/>
              </a:rPr>
              <a:t>Calculated tables</a:t>
            </a:r>
            <a:br>
              <a:rPr lang="en-US" sz="6000" dirty="0">
                <a:latin typeface="Consolas" panose="020B0609020204030204" pitchFamily="49" charset="0"/>
              </a:rPr>
            </a:b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fontScale="92500" lnSpcReduction="10000"/>
          </a:bodyPr>
          <a:lstStyle/>
          <a:p>
            <a:r>
              <a:rPr lang="en-US" sz="4285" dirty="0">
                <a:latin typeface="Consolas" panose="020B0609020204030204" pitchFamily="49" charset="0"/>
              </a:rPr>
              <a:t>A calculated table is a computed object, based on a formula expression, derived from all or part of other tables in the same model. Instead of querying and loading values into your new table's columns from a data source, a DAX formula defines the table's values.</a:t>
            </a:r>
          </a:p>
          <a:p>
            <a:r>
              <a:rPr lang="en-US" sz="4285" dirty="0">
                <a:latin typeface="Consolas" panose="020B0609020204030204" pitchFamily="49" charset="0"/>
              </a:rPr>
              <a:t>Calculated tables support relationships with other tables.</a:t>
            </a:r>
          </a:p>
          <a:p>
            <a:r>
              <a:rPr lang="en-US" sz="4285" dirty="0">
                <a:latin typeface="Consolas" panose="020B0609020204030204" pitchFamily="49" charset="0"/>
              </a:rPr>
              <a:t>Calculated tables are re-calculated if any of the tables it pulls data from are refreshed or updated.</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183779"/>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2962417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5400" dirty="0">
                <a:latin typeface="Consolas" panose="020B0609020204030204" pitchFamily="49" charset="0"/>
              </a:rPr>
              <a:t>Visual Calculation</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r>
              <a:rPr lang="en-US" sz="4285" dirty="0">
                <a:latin typeface="Consolas" panose="020B0609020204030204" pitchFamily="49" charset="0"/>
              </a:rPr>
              <a:t>Visual calculation has been recently added to Power BI. A visual calculation is a DAX calculation that's defined and executed directly on a visual. Visual calculations make it easier to create calculations that were previously hard to create, leading to simpler DAX, easier maintenance, and better performance.</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0" y="10183779"/>
            <a:ext cx="20104100" cy="746147"/>
          </a:xfrm>
          <a:prstGeom prst="rect">
            <a:avLst/>
          </a:prstGeom>
        </p:spPr>
        <p:txBody>
          <a:bodyPr vert="horz" lIns="91440" tIns="45720" rIns="91440" bIns="45720" rtlCol="0">
            <a:normAutofit fontScale="77500" lnSpcReduction="20000"/>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https://learn.microsoft.com/en-us/power-bi/transform-model/desktop-visual-calculations-overview</a:t>
            </a:r>
          </a:p>
        </p:txBody>
      </p:sp>
    </p:spTree>
    <p:extLst>
      <p:ext uri="{BB962C8B-B14F-4D97-AF65-F5344CB8AC3E}">
        <p14:creationId xmlns:p14="http://schemas.microsoft.com/office/powerpoint/2010/main" val="7861159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Queries</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6"/>
            <a:ext cx="18507456" cy="6144437"/>
          </a:xfrm>
        </p:spPr>
        <p:txBody>
          <a:bodyPr>
            <a:normAutofit fontScale="92500" lnSpcReduction="20000"/>
          </a:bodyPr>
          <a:lstStyle/>
          <a:p>
            <a:r>
              <a:rPr lang="en-US" sz="4285" dirty="0">
                <a:latin typeface="Consolas" panose="020B0609020204030204" pitchFamily="49" charset="0"/>
              </a:rPr>
              <a:t>DAX queries can be created and run in Dax Query view of Power BI Desktop and open-source tools like DAX Studio (daxstudio.org). Unlike DAX calculation formulas, which can only be created in tabular data models, DAX queries can also be run against Analysis Services Multidimensional models. DAX queries are often easier to write and more efficient than Multidimensional Data Expressions (MDX) queries.</a:t>
            </a:r>
          </a:p>
          <a:p>
            <a:r>
              <a:rPr lang="en-US" sz="4285" dirty="0">
                <a:latin typeface="Consolas" panose="020B0609020204030204" pitchFamily="49" charset="0"/>
              </a:rPr>
              <a:t>To Run DAX Queries, you need use EVALUATE. One should make sure that query should return a table. </a:t>
            </a:r>
          </a:p>
          <a:p>
            <a:r>
              <a:rPr lang="en-US" sz="4285" dirty="0">
                <a:latin typeface="Consolas" panose="020B0609020204030204" pitchFamily="49" charset="0"/>
              </a:rPr>
              <a:t>You can also use order by in DAX queries, which we usually do not use in visual explicitly</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183779"/>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4062296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alendar&#10;&#10;Description automatically generated">
            <a:extLst>
              <a:ext uri="{FF2B5EF4-FFF2-40B4-BE49-F238E27FC236}">
                <a16:creationId xmlns:a16="http://schemas.microsoft.com/office/drawing/2014/main" id="{CAB37DB2-EE65-063B-344D-FE556CC592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9" y="0"/>
            <a:ext cx="20094221" cy="11303000"/>
          </a:xfrm>
          <a:prstGeom prst="rect">
            <a:avLst/>
          </a:prstGeom>
        </p:spPr>
      </p:pic>
    </p:spTree>
    <p:extLst>
      <p:ext uri="{BB962C8B-B14F-4D97-AF65-F5344CB8AC3E}">
        <p14:creationId xmlns:p14="http://schemas.microsoft.com/office/powerpoint/2010/main" val="30647130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6000" dirty="0">
                <a:latin typeface="Consolas" panose="020B0609020204030204" pitchFamily="49" charset="0"/>
              </a:rPr>
              <a:t>Data types</a:t>
            </a:r>
            <a:br>
              <a:rPr lang="en-US" sz="6000" dirty="0">
                <a:latin typeface="Consolas" panose="020B0609020204030204" pitchFamily="49" charset="0"/>
              </a:rPr>
            </a:b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2249424"/>
            <a:ext cx="18507456" cy="8010143"/>
          </a:xfrm>
        </p:spPr>
        <p:txBody>
          <a:bodyPr>
            <a:normAutofit fontScale="92500" lnSpcReduction="10000"/>
          </a:bodyPr>
          <a:lstStyle/>
          <a:p>
            <a:r>
              <a:rPr lang="en-US" sz="4285" dirty="0">
                <a:latin typeface="Consolas" panose="020B0609020204030204" pitchFamily="49" charset="0"/>
              </a:rPr>
              <a:t>You can import data into a model from many different data sources that might support different data types. When you import data into a model, the data is converted to one of the tabular model data types.</a:t>
            </a:r>
          </a:p>
          <a:p>
            <a:r>
              <a:rPr lang="en-US" dirty="0"/>
              <a:t>Whole Number</a:t>
            </a:r>
          </a:p>
          <a:p>
            <a:r>
              <a:rPr lang="en-US" dirty="0"/>
              <a:t>Decimal Number</a:t>
            </a:r>
          </a:p>
          <a:p>
            <a:r>
              <a:rPr lang="en-US" dirty="0"/>
              <a:t>Boolean</a:t>
            </a:r>
          </a:p>
          <a:p>
            <a:r>
              <a:rPr lang="en-US" dirty="0"/>
              <a:t>Text</a:t>
            </a:r>
          </a:p>
          <a:p>
            <a:r>
              <a:rPr lang="en-US" dirty="0"/>
              <a:t>Date	</a:t>
            </a:r>
          </a:p>
          <a:p>
            <a:r>
              <a:rPr lang="en-US" dirty="0"/>
              <a:t>Date/time: Valid dates are all dates after March 1, 1900.</a:t>
            </a:r>
          </a:p>
          <a:p>
            <a:r>
              <a:rPr lang="en-US" dirty="0"/>
              <a:t>Currency</a:t>
            </a:r>
          </a:p>
          <a:p>
            <a:r>
              <a:rPr lang="en-US" dirty="0"/>
              <a:t>N/A: Blank- A blank is a data type in DAX that represents and replaces SQL nulls. You can create a blank by using the BLANK function, and test for blanks by using the logical function, ISBLANK.</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259567"/>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6052855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 </a:t>
            </a:r>
            <a:r>
              <a:rPr lang="en-US" sz="6000" dirty="0">
                <a:latin typeface="Consolas" panose="020B0609020204030204" pitchFamily="49" charset="0"/>
              </a:rPr>
              <a:t>Variables</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2139696"/>
            <a:ext cx="18507456" cy="8417155"/>
          </a:xfrm>
        </p:spPr>
        <p:txBody>
          <a:bodyPr>
            <a:normAutofit/>
          </a:bodyPr>
          <a:lstStyle/>
          <a:p>
            <a:r>
              <a:rPr lang="en-US" sz="4285" dirty="0">
                <a:latin typeface="Consolas" panose="020B0609020204030204" pitchFamily="49" charset="0"/>
              </a:rPr>
              <a:t>You can create variables within an expression by using VAR. VAR is technically not a function, it's a keyword to store the result of an expression as a named variable. That variable can then be passed as an argument to other measure expressions. For example:</a:t>
            </a:r>
          </a:p>
          <a:p>
            <a:r>
              <a:rPr lang="en-US" sz="4285" dirty="0">
                <a:latin typeface="Consolas" panose="020B0609020204030204" pitchFamily="49" charset="0"/>
              </a:rPr>
              <a:t>Measure =</a:t>
            </a:r>
          </a:p>
          <a:p>
            <a:pPr lvl="1"/>
            <a:r>
              <a:rPr lang="en-US" dirty="0">
                <a:latin typeface="Consolas" panose="020B0609020204030204" pitchFamily="49" charset="0"/>
              </a:rPr>
              <a:t>Var _max = max(‘Date’[Date])</a:t>
            </a:r>
          </a:p>
          <a:p>
            <a:pPr lvl="1"/>
            <a:r>
              <a:rPr lang="en-US" dirty="0">
                <a:latin typeface="Consolas" panose="020B0609020204030204" pitchFamily="49" charset="0"/>
              </a:rPr>
              <a:t>Return</a:t>
            </a:r>
          </a:p>
          <a:p>
            <a:pPr lvl="1"/>
            <a:r>
              <a:rPr lang="en-US" dirty="0">
                <a:latin typeface="Consolas" panose="020B0609020204030204" pitchFamily="49" charset="0"/>
              </a:rPr>
              <a:t>Calculate(Sum(Sales[Gross Amount]), filter(all(‘Date’), ‘Date’[Date] = _max)</a:t>
            </a:r>
          </a:p>
          <a:p>
            <a:r>
              <a:rPr lang="en-US" dirty="0">
                <a:latin typeface="Consolas" panose="020B0609020204030204" pitchFamily="49" charset="0"/>
              </a:rPr>
              <a:t>Make sure you use return</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144562"/>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1860054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with a beard&#10;&#10;Description automatically generated">
            <a:extLst>
              <a:ext uri="{FF2B5EF4-FFF2-40B4-BE49-F238E27FC236}">
                <a16:creationId xmlns:a16="http://schemas.microsoft.com/office/drawing/2014/main" id="{9F58EEB3-E77B-52FA-8FE8-4AAFACDA30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0104100" cy="11308557"/>
          </a:xfrm>
          <a:prstGeom prst="rect">
            <a:avLst/>
          </a:prstGeom>
        </p:spPr>
      </p:pic>
    </p:spTree>
    <p:extLst>
      <p:ext uri="{BB962C8B-B14F-4D97-AF65-F5344CB8AC3E}">
        <p14:creationId xmlns:p14="http://schemas.microsoft.com/office/powerpoint/2010/main" val="9046652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Context</a:t>
            </a:r>
            <a:endParaRPr lang="en-IN" sz="5933" b="1"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2176602"/>
            <a:ext cx="18507456" cy="7223429"/>
          </a:xfrm>
        </p:spPr>
        <p:txBody>
          <a:bodyPr>
            <a:normAutofit fontScale="77500" lnSpcReduction="20000"/>
          </a:bodyPr>
          <a:lstStyle/>
          <a:p>
            <a:endParaRPr lang="en-US" sz="4285" dirty="0">
              <a:latin typeface="Consolas" panose="020B0609020204030204" pitchFamily="49" charset="0"/>
            </a:endParaRPr>
          </a:p>
          <a:p>
            <a:r>
              <a:rPr lang="en-US" sz="4285" dirty="0">
                <a:latin typeface="Consolas" panose="020B0609020204030204" pitchFamily="49" charset="0"/>
              </a:rPr>
              <a:t>Context is an important concept to understand when creating DAX formulas. Context is what enables you to perform dynamic analysis, as the results of a formula change to reflect the current row or cell selection and also any related data. Understanding context and using context effectively are critical for building high-performing, dynamic analyses, and for troubleshooting problems in formulas.</a:t>
            </a:r>
          </a:p>
          <a:p>
            <a:r>
              <a:rPr lang="en-US" sz="4285" dirty="0">
                <a:latin typeface="Consolas" panose="020B0609020204030204" pitchFamily="49" charset="0"/>
              </a:rPr>
              <a:t>Formulas in tabular models can be evaluated in a different context, depending on other design elements:</a:t>
            </a:r>
          </a:p>
          <a:p>
            <a:r>
              <a:rPr lang="en-US" sz="4285" dirty="0">
                <a:latin typeface="Consolas" panose="020B0609020204030204" pitchFamily="49" charset="0"/>
              </a:rPr>
              <a:t>Filters applied in a PivotTable or report</a:t>
            </a:r>
          </a:p>
          <a:p>
            <a:r>
              <a:rPr lang="en-US" sz="4285" dirty="0">
                <a:latin typeface="Consolas" panose="020B0609020204030204" pitchFamily="49" charset="0"/>
              </a:rPr>
              <a:t>Filters defined within a formula</a:t>
            </a:r>
          </a:p>
          <a:p>
            <a:r>
              <a:rPr lang="en-US" sz="4285" dirty="0">
                <a:latin typeface="Consolas" panose="020B0609020204030204" pitchFamily="49" charset="0"/>
              </a:rPr>
              <a:t>Relationships specified by using special functions within a formula</a:t>
            </a:r>
          </a:p>
          <a:p>
            <a:r>
              <a:rPr lang="en-US" sz="4285" dirty="0">
                <a:latin typeface="Consolas" panose="020B0609020204030204" pitchFamily="49" charset="0"/>
              </a:rPr>
              <a:t>There are different types of context: row context, query context, and filter context.</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8239530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Row context</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585216" y="2121408"/>
            <a:ext cx="18928080" cy="7571232"/>
          </a:xfrm>
        </p:spPr>
        <p:txBody>
          <a:bodyPr>
            <a:normAutofit/>
          </a:bodyPr>
          <a:lstStyle/>
          <a:p>
            <a:r>
              <a:rPr lang="en-US" sz="3200" dirty="0">
                <a:latin typeface="Consolas" panose="020B0609020204030204" pitchFamily="49" charset="0"/>
              </a:rPr>
              <a:t>Row context can be thought of as "the current row". If you create a formula in a calculated column, the row context for that formula includes the values from all columns in the current row. If the table is related to another table, the content also includes all the values from the other table that are related to the current row.</a:t>
            </a:r>
          </a:p>
          <a:p>
            <a:r>
              <a:rPr lang="en-US" sz="3200" dirty="0">
                <a:latin typeface="Consolas" panose="020B0609020204030204" pitchFamily="49" charset="0"/>
              </a:rPr>
              <a:t>For example, suppose you create a calculated column, = [Qty1] + [Qty2], that adds together values from two columns [Qty1] + [Qty2], from the same table. This formula automatically gets only the values from the current row in the specified columns.</a:t>
            </a:r>
          </a:p>
          <a:p>
            <a:r>
              <a:rPr lang="en-US" sz="3200" dirty="0">
                <a:latin typeface="Consolas" panose="020B0609020204030204" pitchFamily="49" charset="0"/>
              </a:rPr>
              <a:t>Row context also follows any relationships that have been defined between tables, including relationships defined within a calculated column by using DAX formulas, to determine which rows in related tables are associated with the current row.</a:t>
            </a:r>
          </a:p>
          <a:p>
            <a:r>
              <a:rPr lang="en-US" sz="3200" dirty="0">
                <a:latin typeface="Consolas" panose="020B0609020204030204" pitchFamily="49" charset="0"/>
              </a:rPr>
              <a:t>RELATED function can fetch a related table, based on the relation.</a:t>
            </a:r>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34499951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Multiple row context</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2268043"/>
            <a:ext cx="18507456" cy="5358054"/>
          </a:xfrm>
        </p:spPr>
        <p:txBody>
          <a:bodyPr>
            <a:noAutofit/>
          </a:bodyPr>
          <a:lstStyle/>
          <a:p>
            <a:r>
              <a:rPr lang="en-US" sz="3200" dirty="0">
                <a:latin typeface="Consolas" panose="020B0609020204030204" pitchFamily="49" charset="0"/>
              </a:rPr>
              <a:t>DAX includes functions that iterate calculations over a table. These functions can have multiple current rows, each with its own row context. In essence, these functions let you create formulas that perform operations recursively over an inner and outer loop.</a:t>
            </a:r>
          </a:p>
          <a:p>
            <a:r>
              <a:rPr lang="en-US" sz="3200" dirty="0">
                <a:latin typeface="Consolas" panose="020B0609020204030204" pitchFamily="49" charset="0"/>
              </a:rPr>
              <a:t>For example, suppose your model contains a Products table and a Sales table. Users might want to go through the entire sales table, which is full of transactions involving multiple products, and find the largest quantity ordered for each product in any one transaction.</a:t>
            </a:r>
          </a:p>
          <a:p>
            <a:r>
              <a:rPr lang="en-US" sz="3200" dirty="0">
                <a:latin typeface="Consolas" panose="020B0609020204030204" pitchFamily="49" charset="0"/>
              </a:rPr>
              <a:t>With DAX you can build a single formula that returns the correct value, and the results are automatically updated any time a user adds data to the tables.</a:t>
            </a:r>
          </a:p>
          <a:p>
            <a:r>
              <a:rPr lang="en-US" sz="3200" dirty="0">
                <a:latin typeface="Consolas" panose="020B0609020204030204" pitchFamily="49" charset="0"/>
              </a:rPr>
              <a:t>Minx(FILTER(Sales,[Customer ID] = EARLIER([Customer ID])),Sales[Sales Date])</a:t>
            </a:r>
          </a:p>
          <a:p>
            <a:r>
              <a:rPr lang="en-US" sz="3200" dirty="0">
                <a:latin typeface="Consolas" panose="020B0609020204030204" pitchFamily="49" charset="0"/>
              </a:rPr>
              <a:t>To summarize, the EARLIER function stores the row context from the operation that preceded the current operation.</a:t>
            </a:r>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06734356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317629" y="306729"/>
            <a:ext cx="19468841" cy="1064366"/>
          </a:xfrm>
        </p:spPr>
        <p:txBody>
          <a:bodyPr/>
          <a:lstStyle/>
          <a:p>
            <a:r>
              <a:rPr lang="en-US" sz="5933" b="1" dirty="0"/>
              <a:t>Query context</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798321" y="1371095"/>
            <a:ext cx="18507456" cy="6291073"/>
          </a:xfrm>
        </p:spPr>
        <p:txBody>
          <a:bodyPr>
            <a:noAutofit/>
          </a:bodyPr>
          <a:lstStyle/>
          <a:p>
            <a:r>
              <a:rPr lang="en-US" sz="2800" dirty="0">
                <a:latin typeface="Consolas" panose="020B0609020204030204" pitchFamily="49" charset="0"/>
              </a:rPr>
              <a:t>Query context refers to the subset of data that is implicitly retrieved for a formula. For example, when a user places a measure or field into a report, the engine examines row and column headers, slicers, and report filters to determine the context. The necessary queries are then run against model data to get the correct subset of data, make the calculations defined by the formula, and then populate values in the report.</a:t>
            </a:r>
          </a:p>
          <a:p>
            <a:r>
              <a:rPr lang="en-US" sz="2800" dirty="0">
                <a:latin typeface="Consolas" panose="020B0609020204030204" pitchFamily="49" charset="0"/>
              </a:rPr>
              <a:t>Because context changes depending on where you place the formula, the results of the formula can also change. For example, suppose you create a formula that sums the values in the Gross Amount column of the Sales table: = SUM('Sales’[Gross Amount]). If you use this formula in a calculated column within the Sales table, the results for the formula will be the same for the entire table, because the query context for the formula is always the entire data set of the Sales table. Results will have gross Amount for all regions, all products, all years, and so on.</a:t>
            </a:r>
          </a:p>
          <a:p>
            <a:r>
              <a:rPr lang="en-US" sz="2800" dirty="0">
                <a:latin typeface="Consolas" panose="020B0609020204030204" pitchFamily="49" charset="0"/>
              </a:rPr>
              <a:t>However, users typically don't want to see the same result hundreds of times, but instead want to get the profit for a particular year, a particular country, a particular product, or some combination of these, and then get a grand total.</a:t>
            </a:r>
          </a:p>
          <a:p>
            <a:r>
              <a:rPr lang="en-US" sz="2800" dirty="0">
                <a:latin typeface="Consolas" panose="020B0609020204030204" pitchFamily="49" charset="0"/>
              </a:rPr>
              <a:t>In a report, context is changed by filtering, adding or removing fields, and using slicers. For each change, the query context in which the measure is evaluated. Therefore, the same formula, used in a measure, is evaluated in a different query context for each cell.</a:t>
            </a:r>
            <a:endParaRPr lang="en-IN" sz="28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9916421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Filter context</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798322" y="2030298"/>
            <a:ext cx="18507456" cy="7826933"/>
          </a:xfrm>
        </p:spPr>
        <p:txBody>
          <a:bodyPr>
            <a:normAutofit fontScale="77500" lnSpcReduction="20000"/>
          </a:bodyPr>
          <a:lstStyle/>
          <a:p>
            <a:r>
              <a:rPr lang="en-US" sz="4285" dirty="0">
                <a:latin typeface="Consolas" panose="020B0609020204030204" pitchFamily="49" charset="0"/>
              </a:rPr>
              <a:t>Filter context is the set of values allowed in each column, or in the values retrieved from a related table. Filters can be applied to the column in the designer, or in the presentation layer (reports and PivotTables). Filters can also be defined explicitly by filter expressions within the formula.</a:t>
            </a:r>
          </a:p>
          <a:p>
            <a:r>
              <a:rPr lang="en-US" sz="4285" dirty="0">
                <a:latin typeface="Consolas" panose="020B0609020204030204" pitchFamily="49" charset="0"/>
              </a:rPr>
              <a:t>Filter context is added when you specify filter constraints on the set of values allowed in a column or table, by using arguments to a formula. Filter context applies on top of other contexts, such as row context or query context.</a:t>
            </a:r>
          </a:p>
          <a:p>
            <a:r>
              <a:rPr lang="en-US" sz="4285" dirty="0">
                <a:latin typeface="Consolas" panose="020B0609020204030204" pitchFamily="49" charset="0"/>
              </a:rPr>
              <a:t>In tabular models, there are many ways to create filter context. Within the context of clients that can consume the model, such as Power BI reports, users can create filters on the fly by adding slicers or report filters on the row and column headings. You can also specify filter expressions directly within the formula, to specify related values, to filter tables that are used as inputs, or to dynamically get context for the values that are used in calculations. You can also completely clear or selectively clear the filters on particular columns. This is very useful when creating formulas that calculate grand totals.</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14824336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DAX</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r>
              <a:rPr lang="en-US" sz="4285" dirty="0">
                <a:latin typeface="Consolas" panose="020B0609020204030204" pitchFamily="49" charset="0"/>
              </a:rPr>
              <a:t>Data Analysis Expressions (DAX) is a formula expression language used in Analysis Services, Power BI, and Power Pivot in Excel. DAX formulas include functions, operators, and values to perform advanced calculations and queries on data in related tables and columns in tabular data models.</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5953232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 name="Picture 2" descr="A person with a beard and mustache&#10;&#10;Description automatically generated">
            <a:extLst>
              <a:ext uri="{FF2B5EF4-FFF2-40B4-BE49-F238E27FC236}">
                <a16:creationId xmlns:a16="http://schemas.microsoft.com/office/drawing/2014/main" id="{931B89B0-6308-FEF4-56E9-3BBC7045008A}"/>
              </a:ext>
            </a:extLst>
          </p:cNvPr>
          <p:cNvPicPr>
            <a:picLocks noChangeAspect="1"/>
          </p:cNvPicPr>
          <p:nvPr/>
        </p:nvPicPr>
        <p:blipFill rotWithShape="1">
          <a:blip r:embed="rId3">
            <a:extLst>
              <a:ext uri="{28A0092B-C50C-407E-A947-70E740481C1C}">
                <a14:useLocalDpi xmlns:a14="http://schemas.microsoft.com/office/drawing/2010/main" val="0"/>
              </a:ext>
            </a:extLst>
          </a:blip>
          <a:srcRect b="49"/>
          <a:stretch/>
        </p:blipFill>
        <p:spPr>
          <a:xfrm>
            <a:off x="20" y="10"/>
            <a:ext cx="20104080" cy="11302990"/>
          </a:xfrm>
          <a:prstGeom prst="rect">
            <a:avLst/>
          </a:prstGeom>
        </p:spPr>
      </p:pic>
    </p:spTree>
    <p:extLst>
      <p:ext uri="{BB962C8B-B14F-4D97-AF65-F5344CB8AC3E}">
        <p14:creationId xmlns:p14="http://schemas.microsoft.com/office/powerpoint/2010/main" val="252994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xperts in Data and Analytics">
            <a:extLst>
              <a:ext uri="{FF2B5EF4-FFF2-40B4-BE49-F238E27FC236}">
                <a16:creationId xmlns:a16="http://schemas.microsoft.com/office/drawing/2014/main" id="{8AD64D01-BECA-45E4-82D3-248A8085E78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BI </a:t>
            </a:r>
            <a:r>
              <a:rPr lang="en-US" dirty="0">
                <a:solidFill>
                  <a:schemeClr val="bg1"/>
                </a:solidFill>
              </a:rPr>
              <a:t>Ecosystem</a:t>
            </a:r>
            <a:endParaRPr dirty="0">
              <a:solidFill>
                <a:schemeClr val="bg1"/>
              </a:solidFill>
            </a:endParaRPr>
          </a:p>
        </p:txBody>
      </p:sp>
      <p:pic>
        <p:nvPicPr>
          <p:cNvPr id="3" name="Picture 2" descr="Diagram, schematic&#10;&#10;Description automatically generated">
            <a:extLst>
              <a:ext uri="{FF2B5EF4-FFF2-40B4-BE49-F238E27FC236}">
                <a16:creationId xmlns:a16="http://schemas.microsoft.com/office/drawing/2014/main" id="{9A5B592C-77C7-A1C7-927F-A37A4FC76A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7974" y="2132465"/>
            <a:ext cx="12303125" cy="9170535"/>
          </a:xfrm>
          <a:prstGeom prst="rect">
            <a:avLst/>
          </a:prstGeom>
        </p:spPr>
      </p:pic>
    </p:spTree>
    <p:extLst>
      <p:ext uri="{BB962C8B-B14F-4D97-AF65-F5344CB8AC3E}">
        <p14:creationId xmlns:p14="http://schemas.microsoft.com/office/powerpoint/2010/main" val="40959277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9E6D13-B5E1-1964-7B6B-05DB71B2EFF5}"/>
              </a:ext>
            </a:extLst>
          </p:cNvPr>
          <p:cNvSpPr txBox="1"/>
          <p:nvPr/>
        </p:nvSpPr>
        <p:spPr>
          <a:xfrm>
            <a:off x="2267712" y="2219616"/>
            <a:ext cx="14209776" cy="4247317"/>
          </a:xfrm>
          <a:prstGeom prst="rect">
            <a:avLst/>
          </a:prstGeom>
          <a:noFill/>
        </p:spPr>
        <p:txBody>
          <a:bodyPr wrap="square" rtlCol="0">
            <a:spAutoFit/>
          </a:bodyPr>
          <a:lstStyle/>
          <a:p>
            <a:pPr marL="914400" indent="-914400">
              <a:buAutoNum type="arabicPeriod"/>
            </a:pPr>
            <a:r>
              <a:rPr lang="en-US" sz="5400" b="0" i="0" dirty="0">
                <a:effectLst/>
                <a:latin typeface="+mj-lt"/>
              </a:rPr>
              <a:t>Physical Row of Table</a:t>
            </a:r>
            <a:endParaRPr lang="en-US" sz="5400" dirty="0">
              <a:latin typeface="+mj-lt"/>
            </a:endParaRPr>
          </a:p>
          <a:p>
            <a:pPr marL="1485900" lvl="1" indent="-1028700">
              <a:buFont typeface="+mj-lt"/>
              <a:buAutoNum type="romanUcPeriod"/>
            </a:pPr>
            <a:r>
              <a:rPr lang="en-US" sz="5400" dirty="0">
                <a:latin typeface="+mj-lt"/>
              </a:rPr>
              <a:t>In a calculated Column </a:t>
            </a:r>
          </a:p>
          <a:p>
            <a:pPr marL="914400" indent="-914400">
              <a:buAutoNum type="arabicPeriod"/>
            </a:pPr>
            <a:r>
              <a:rPr lang="en-US" sz="5400" dirty="0"/>
              <a:t>iterator like FILTER, SUMX, AVERAGEX, ADDCOLUMNS</a:t>
            </a:r>
            <a:endParaRPr lang="en-US" sz="5400" dirty="0">
              <a:latin typeface="+mj-lt"/>
            </a:endParaRPr>
          </a:p>
          <a:p>
            <a:pPr marL="914400" indent="-914400">
              <a:buAutoNum type="arabicPeriod"/>
            </a:pPr>
            <a:r>
              <a:rPr lang="en-US" sz="5400" dirty="0">
                <a:latin typeface="+mj-lt"/>
              </a:rPr>
              <a:t>Applies to one row at time</a:t>
            </a:r>
          </a:p>
        </p:txBody>
      </p:sp>
      <p:sp>
        <p:nvSpPr>
          <p:cNvPr id="3" name="TextBox 2">
            <a:extLst>
              <a:ext uri="{FF2B5EF4-FFF2-40B4-BE49-F238E27FC236}">
                <a16:creationId xmlns:a16="http://schemas.microsoft.com/office/drawing/2014/main" id="{BCB70B06-A69A-186E-82D7-6B1056437C3C}"/>
              </a:ext>
            </a:extLst>
          </p:cNvPr>
          <p:cNvSpPr txBox="1"/>
          <p:nvPr/>
        </p:nvSpPr>
        <p:spPr>
          <a:xfrm>
            <a:off x="1481328" y="749808"/>
            <a:ext cx="5838458" cy="1200329"/>
          </a:xfrm>
          <a:prstGeom prst="rect">
            <a:avLst/>
          </a:prstGeom>
          <a:noFill/>
        </p:spPr>
        <p:txBody>
          <a:bodyPr wrap="none" rtlCol="0">
            <a:spAutoFit/>
          </a:bodyPr>
          <a:lstStyle/>
          <a:p>
            <a:r>
              <a:rPr lang="en-US" sz="7200" b="1" i="0" dirty="0">
                <a:solidFill>
                  <a:srgbClr val="FFFFFF"/>
                </a:solidFill>
                <a:effectLst/>
              </a:rPr>
              <a:t>Row Context</a:t>
            </a:r>
            <a:endParaRPr lang="en-IN" sz="7200" dirty="0"/>
          </a:p>
        </p:txBody>
      </p:sp>
      <p:sp>
        <p:nvSpPr>
          <p:cNvPr id="5" name="TextBox 4">
            <a:extLst>
              <a:ext uri="{FF2B5EF4-FFF2-40B4-BE49-F238E27FC236}">
                <a16:creationId xmlns:a16="http://schemas.microsoft.com/office/drawing/2014/main" id="{9C3E8095-7E9B-0D23-B24B-C856BE3C045C}"/>
              </a:ext>
            </a:extLst>
          </p:cNvPr>
          <p:cNvSpPr txBox="1"/>
          <p:nvPr/>
        </p:nvSpPr>
        <p:spPr>
          <a:xfrm>
            <a:off x="2267712" y="7628473"/>
            <a:ext cx="14209776" cy="3416320"/>
          </a:xfrm>
          <a:prstGeom prst="rect">
            <a:avLst/>
          </a:prstGeom>
          <a:noFill/>
        </p:spPr>
        <p:txBody>
          <a:bodyPr wrap="square" rtlCol="0">
            <a:spAutoFit/>
          </a:bodyPr>
          <a:lstStyle/>
          <a:p>
            <a:pPr marL="914400" indent="-914400">
              <a:buAutoNum type="arabicPeriod"/>
            </a:pPr>
            <a:r>
              <a:rPr lang="en-US" sz="5400" b="0" i="0" dirty="0">
                <a:effectLst/>
                <a:latin typeface="+mj-lt"/>
              </a:rPr>
              <a:t>Slicer, Filter</a:t>
            </a:r>
          </a:p>
          <a:p>
            <a:pPr marL="914400" indent="-914400">
              <a:buAutoNum type="arabicPeriod"/>
            </a:pPr>
            <a:r>
              <a:rPr lang="en-US" sz="5400" dirty="0">
                <a:latin typeface="+mj-lt"/>
              </a:rPr>
              <a:t>Visual, DAX </a:t>
            </a:r>
          </a:p>
          <a:p>
            <a:pPr marL="914400" indent="-914400">
              <a:buAutoNum type="arabicPeriod"/>
            </a:pPr>
            <a:r>
              <a:rPr lang="en-US" sz="5400" dirty="0">
                <a:latin typeface="+mj-lt"/>
              </a:rPr>
              <a:t>Applies to Set of row</a:t>
            </a:r>
          </a:p>
          <a:p>
            <a:pPr marL="914400" indent="-914400">
              <a:buAutoNum type="arabicPeriod"/>
            </a:pPr>
            <a:endParaRPr lang="en-US" sz="5400" dirty="0">
              <a:latin typeface="+mj-lt"/>
            </a:endParaRPr>
          </a:p>
        </p:txBody>
      </p:sp>
      <p:sp>
        <p:nvSpPr>
          <p:cNvPr id="6" name="TextBox 5">
            <a:extLst>
              <a:ext uri="{FF2B5EF4-FFF2-40B4-BE49-F238E27FC236}">
                <a16:creationId xmlns:a16="http://schemas.microsoft.com/office/drawing/2014/main" id="{6D5967E0-B4F4-C840-7397-559AB65B5899}"/>
              </a:ext>
            </a:extLst>
          </p:cNvPr>
          <p:cNvSpPr txBox="1"/>
          <p:nvPr/>
        </p:nvSpPr>
        <p:spPr>
          <a:xfrm>
            <a:off x="1700784" y="6736412"/>
            <a:ext cx="6021200" cy="1200329"/>
          </a:xfrm>
          <a:prstGeom prst="rect">
            <a:avLst/>
          </a:prstGeom>
          <a:noFill/>
        </p:spPr>
        <p:txBody>
          <a:bodyPr wrap="none" rtlCol="0">
            <a:spAutoFit/>
          </a:bodyPr>
          <a:lstStyle/>
          <a:p>
            <a:r>
              <a:rPr lang="en-US" sz="7200" b="1" i="0" dirty="0">
                <a:solidFill>
                  <a:srgbClr val="FFFFFF"/>
                </a:solidFill>
                <a:effectLst/>
              </a:rPr>
              <a:t>Filter Context</a:t>
            </a:r>
            <a:endParaRPr lang="en-IN" sz="7200" dirty="0"/>
          </a:p>
        </p:txBody>
      </p:sp>
    </p:spTree>
    <p:extLst>
      <p:ext uri="{BB962C8B-B14F-4D97-AF65-F5344CB8AC3E}">
        <p14:creationId xmlns:p14="http://schemas.microsoft.com/office/powerpoint/2010/main" val="13494406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64949D-1215-D3F5-CAD3-6B0B6816EF31}"/>
              </a:ext>
            </a:extLst>
          </p:cNvPr>
          <p:cNvSpPr txBox="1"/>
          <p:nvPr/>
        </p:nvSpPr>
        <p:spPr>
          <a:xfrm>
            <a:off x="2212848" y="2235180"/>
            <a:ext cx="14209776" cy="5909310"/>
          </a:xfrm>
          <a:prstGeom prst="rect">
            <a:avLst/>
          </a:prstGeom>
          <a:noFill/>
        </p:spPr>
        <p:txBody>
          <a:bodyPr wrap="square" rtlCol="0">
            <a:spAutoFit/>
          </a:bodyPr>
          <a:lstStyle/>
          <a:p>
            <a:pPr marL="914400" indent="-914400">
              <a:buAutoNum type="arabicPeriod"/>
            </a:pPr>
            <a:r>
              <a:rPr lang="en-US" sz="5400" b="0" i="0" dirty="0">
                <a:effectLst/>
                <a:latin typeface="+mj-lt"/>
              </a:rPr>
              <a:t>Slicer, Filter – Used as Filter of Filter context </a:t>
            </a:r>
          </a:p>
          <a:p>
            <a:pPr marL="914400" indent="-914400">
              <a:buAutoNum type="arabicPeriod"/>
            </a:pPr>
            <a:r>
              <a:rPr lang="en-US" sz="5400" dirty="0">
                <a:latin typeface="+mj-lt"/>
              </a:rPr>
              <a:t>Visual – Used as Context, Filter context, Visual row filter context, row filter context </a:t>
            </a:r>
          </a:p>
          <a:p>
            <a:pPr marL="914400" indent="-914400">
              <a:buAutoNum type="arabicPeriod"/>
            </a:pPr>
            <a:r>
              <a:rPr lang="en-US" sz="5400" dirty="0">
                <a:latin typeface="+mj-lt"/>
              </a:rPr>
              <a:t>DAX- Used filter for formula filter context or context </a:t>
            </a:r>
          </a:p>
        </p:txBody>
      </p:sp>
      <p:sp>
        <p:nvSpPr>
          <p:cNvPr id="3" name="TextBox 2">
            <a:extLst>
              <a:ext uri="{FF2B5EF4-FFF2-40B4-BE49-F238E27FC236}">
                <a16:creationId xmlns:a16="http://schemas.microsoft.com/office/drawing/2014/main" id="{34EAA42D-6577-9191-B059-3E39AE8A62FD}"/>
              </a:ext>
            </a:extLst>
          </p:cNvPr>
          <p:cNvSpPr txBox="1"/>
          <p:nvPr/>
        </p:nvSpPr>
        <p:spPr>
          <a:xfrm>
            <a:off x="1572768" y="701372"/>
            <a:ext cx="9086142" cy="1200329"/>
          </a:xfrm>
          <a:prstGeom prst="rect">
            <a:avLst/>
          </a:prstGeom>
          <a:noFill/>
        </p:spPr>
        <p:txBody>
          <a:bodyPr wrap="none" rtlCol="0">
            <a:spAutoFit/>
          </a:bodyPr>
          <a:lstStyle/>
          <a:p>
            <a:r>
              <a:rPr lang="en-US" sz="7200" b="1" i="0" dirty="0">
                <a:solidFill>
                  <a:srgbClr val="FFFFFF"/>
                </a:solidFill>
                <a:effectLst/>
              </a:rPr>
              <a:t>Filter Context Usage</a:t>
            </a:r>
            <a:endParaRPr lang="en-IN" sz="7200" dirty="0"/>
          </a:p>
        </p:txBody>
      </p:sp>
    </p:spTree>
    <p:extLst>
      <p:ext uri="{BB962C8B-B14F-4D97-AF65-F5344CB8AC3E}">
        <p14:creationId xmlns:p14="http://schemas.microsoft.com/office/powerpoint/2010/main" val="8586393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6"/>
            <a:ext cx="19468841" cy="2308281"/>
          </a:xfrm>
        </p:spPr>
        <p:txBody>
          <a:bodyPr/>
          <a:lstStyle/>
          <a:p>
            <a:r>
              <a:rPr lang="en-US" sz="5933" b="1" dirty="0"/>
              <a:t>What is the difference between filtering data in CALCULATE with and without FILTER Expression</a:t>
            </a:r>
            <a:br>
              <a:rPr lang="en-US" sz="5933" dirty="0"/>
            </a:b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6"/>
            <a:ext cx="18507456" cy="7808645"/>
          </a:xfrm>
        </p:spPr>
        <p:txBody>
          <a:bodyPr>
            <a:normAutofit lnSpcReduction="10000"/>
          </a:bodyPr>
          <a:lstStyle/>
          <a:p>
            <a:r>
              <a:rPr lang="en-IN" sz="4285" dirty="0">
                <a:latin typeface="Consolas" panose="020B0609020204030204" pitchFamily="49" charset="0"/>
              </a:rPr>
              <a:t>Filter Expression without filter function </a:t>
            </a:r>
          </a:p>
          <a:p>
            <a:r>
              <a:rPr lang="en-IN" sz="4285" dirty="0">
                <a:latin typeface="Consolas" panose="020B0609020204030204" pitchFamily="49" charset="0"/>
              </a:rPr>
              <a:t>CALCULATE([Net], 'Item'[Brand] = "Brand 1")</a:t>
            </a:r>
          </a:p>
          <a:p>
            <a:r>
              <a:rPr lang="en-IN" sz="4285" dirty="0">
                <a:latin typeface="Consolas" panose="020B0609020204030204" pitchFamily="49" charset="0"/>
              </a:rPr>
              <a:t>Filter Function</a:t>
            </a:r>
          </a:p>
          <a:p>
            <a:r>
              <a:rPr lang="en-US" sz="4285" dirty="0">
                <a:latin typeface="Consolas" panose="020B0609020204030204" pitchFamily="49" charset="0"/>
              </a:rPr>
              <a:t>CALCULATE([Net], FILTER('Item', 'Item'[Brand] = "Brand 1"))</a:t>
            </a:r>
            <a:endParaRPr lang="en-US" dirty="0"/>
          </a:p>
          <a:p>
            <a:r>
              <a:rPr lang="en-US" dirty="0"/>
              <a:t>CALCULATE function without a FILTER function, you directly apply filters to specific columns within the calculation. This modifies the filter context and affects how the expression is evaluated. CALCULATE without a FILTER expression applies filters directly to columns, altering the filter context and impacting calculations.</a:t>
            </a:r>
          </a:p>
          <a:p>
            <a:r>
              <a:rPr lang="en-US" dirty="0"/>
              <a:t>Using the FILTER function within the CALCULATE function allows you to create a filtered table based on specific conditions. This offers a more flexible approach to defining the filter context and customizing how the calculation interacts with the data. CALCULATE with a FILTER expression constructs a custom filter context by creating a filtered table based on specified criteria and returns values based on that.</a:t>
            </a:r>
          </a:p>
          <a:p>
            <a:pPr marL="0" indent="0">
              <a:buNone/>
            </a:pPr>
            <a:endParaRPr lang="en-IN" dirty="0"/>
          </a:p>
        </p:txBody>
      </p:sp>
    </p:spTree>
    <p:extLst>
      <p:ext uri="{BB962C8B-B14F-4D97-AF65-F5344CB8AC3E}">
        <p14:creationId xmlns:p14="http://schemas.microsoft.com/office/powerpoint/2010/main" val="820225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FF035-4150-2F9F-B6DE-46E1C4FB1168}"/>
              </a:ext>
            </a:extLst>
          </p:cNvPr>
          <p:cNvSpPr>
            <a:spLocks noGrp="1"/>
          </p:cNvSpPr>
          <p:nvPr>
            <p:ph type="title"/>
          </p:nvPr>
        </p:nvSpPr>
        <p:spPr/>
        <p:txBody>
          <a:bodyPr/>
          <a:lstStyle/>
          <a:p>
            <a:r>
              <a:rPr lang="en-IN" dirty="0"/>
              <a:t>Similar to SQL Window Functions</a:t>
            </a:r>
          </a:p>
        </p:txBody>
      </p:sp>
      <p:sp>
        <p:nvSpPr>
          <p:cNvPr id="3" name="Content Placeholder 2">
            <a:extLst>
              <a:ext uri="{FF2B5EF4-FFF2-40B4-BE49-F238E27FC236}">
                <a16:creationId xmlns:a16="http://schemas.microsoft.com/office/drawing/2014/main" id="{61A8B219-AF09-3CB0-F772-974C9C7623D5}"/>
              </a:ext>
            </a:extLst>
          </p:cNvPr>
          <p:cNvSpPr>
            <a:spLocks noGrp="1"/>
          </p:cNvSpPr>
          <p:nvPr>
            <p:ph idx="1"/>
          </p:nvPr>
        </p:nvSpPr>
        <p:spPr/>
        <p:txBody>
          <a:bodyPr>
            <a:normAutofit/>
          </a:bodyPr>
          <a:lstStyle/>
          <a:p>
            <a:r>
              <a:rPr lang="en-IN" sz="4800" dirty="0"/>
              <a:t>Dec - 2022</a:t>
            </a:r>
          </a:p>
          <a:p>
            <a:pPr lvl="1"/>
            <a:r>
              <a:rPr lang="en-IN" sz="4400" dirty="0"/>
              <a:t>Offset</a:t>
            </a:r>
          </a:p>
          <a:p>
            <a:pPr lvl="1"/>
            <a:r>
              <a:rPr lang="en-IN" sz="4400" dirty="0"/>
              <a:t>Window</a:t>
            </a:r>
          </a:p>
          <a:p>
            <a:pPr lvl="1"/>
            <a:r>
              <a:rPr lang="en-IN" sz="4400" dirty="0"/>
              <a:t>Index</a:t>
            </a:r>
          </a:p>
          <a:p>
            <a:r>
              <a:rPr lang="en-IN" sz="4800" dirty="0"/>
              <a:t>April -2023</a:t>
            </a:r>
          </a:p>
          <a:p>
            <a:pPr lvl="1"/>
            <a:r>
              <a:rPr lang="en-IN" sz="4400" dirty="0"/>
              <a:t>Rank</a:t>
            </a:r>
          </a:p>
          <a:p>
            <a:pPr lvl="1"/>
            <a:r>
              <a:rPr lang="en-IN" sz="4400" dirty="0" err="1"/>
              <a:t>RowNumber</a:t>
            </a:r>
            <a:endParaRPr lang="en-IN" sz="4400" dirty="0"/>
          </a:p>
        </p:txBody>
      </p:sp>
    </p:spTree>
    <p:extLst>
      <p:ext uri="{BB962C8B-B14F-4D97-AF65-F5344CB8AC3E}">
        <p14:creationId xmlns:p14="http://schemas.microsoft.com/office/powerpoint/2010/main" val="21938225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C4AA8-0B90-212E-D18F-80C2EE135C17}"/>
              </a:ext>
            </a:extLst>
          </p:cNvPr>
          <p:cNvSpPr>
            <a:spLocks noGrp="1"/>
          </p:cNvSpPr>
          <p:nvPr>
            <p:ph type="title"/>
          </p:nvPr>
        </p:nvSpPr>
        <p:spPr/>
        <p:txBody>
          <a:bodyPr/>
          <a:lstStyle/>
          <a:p>
            <a:r>
              <a:rPr lang="en-IN" dirty="0"/>
              <a:t>Key Highlights</a:t>
            </a:r>
          </a:p>
        </p:txBody>
      </p:sp>
      <p:sp>
        <p:nvSpPr>
          <p:cNvPr id="3" name="Content Placeholder 2">
            <a:extLst>
              <a:ext uri="{FF2B5EF4-FFF2-40B4-BE49-F238E27FC236}">
                <a16:creationId xmlns:a16="http://schemas.microsoft.com/office/drawing/2014/main" id="{89ECE016-B197-7F5B-81E4-CA98EF429709}"/>
              </a:ext>
            </a:extLst>
          </p:cNvPr>
          <p:cNvSpPr>
            <a:spLocks noGrp="1"/>
          </p:cNvSpPr>
          <p:nvPr>
            <p:ph idx="1"/>
          </p:nvPr>
        </p:nvSpPr>
        <p:spPr/>
        <p:txBody>
          <a:bodyPr>
            <a:normAutofit/>
          </a:bodyPr>
          <a:lstStyle/>
          <a:p>
            <a:pPr marL="0" indent="0">
              <a:buNone/>
            </a:pPr>
            <a:r>
              <a:rPr lang="en-US" sz="4000" dirty="0"/>
              <a:t>These DAX functions are similar to SQL window functions, performing calculations across related table rows based on the DAX evaluation context. Unlike SQL window functions, these DAX functions do not return a single value but a set of rows, which can be used with functions like CALCULATE or SUMX to compute a value. These functions execute in the DAX engine rather than being pushed to the data source, offering improved performance, particularly when sorting by non-continuous columns.</a:t>
            </a:r>
            <a:endParaRPr lang="en-IN" sz="4000" dirty="0"/>
          </a:p>
        </p:txBody>
      </p:sp>
    </p:spTree>
    <p:extLst>
      <p:ext uri="{BB962C8B-B14F-4D97-AF65-F5344CB8AC3E}">
        <p14:creationId xmlns:p14="http://schemas.microsoft.com/office/powerpoint/2010/main" val="4095964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C4AA8-0B90-212E-D18F-80C2EE135C17}"/>
              </a:ext>
            </a:extLst>
          </p:cNvPr>
          <p:cNvSpPr>
            <a:spLocks noGrp="1"/>
          </p:cNvSpPr>
          <p:nvPr>
            <p:ph type="title"/>
          </p:nvPr>
        </p:nvSpPr>
        <p:spPr/>
        <p:txBody>
          <a:bodyPr/>
          <a:lstStyle/>
          <a:p>
            <a:r>
              <a:rPr lang="en-IN" dirty="0"/>
              <a:t>Key Highlights</a:t>
            </a:r>
          </a:p>
        </p:txBody>
      </p:sp>
      <p:sp>
        <p:nvSpPr>
          <p:cNvPr id="3" name="Content Placeholder 2">
            <a:extLst>
              <a:ext uri="{FF2B5EF4-FFF2-40B4-BE49-F238E27FC236}">
                <a16:creationId xmlns:a16="http://schemas.microsoft.com/office/drawing/2014/main" id="{89ECE016-B197-7F5B-81E4-CA98EF429709}"/>
              </a:ext>
            </a:extLst>
          </p:cNvPr>
          <p:cNvSpPr>
            <a:spLocks noGrp="1"/>
          </p:cNvSpPr>
          <p:nvPr>
            <p:ph idx="1"/>
          </p:nvPr>
        </p:nvSpPr>
        <p:spPr/>
        <p:txBody>
          <a:bodyPr/>
          <a:lstStyle/>
          <a:p>
            <a:r>
              <a:rPr lang="en-IN" dirty="0" err="1"/>
              <a:t>OrderBy</a:t>
            </a:r>
            <a:endParaRPr lang="en-IN" dirty="0"/>
          </a:p>
          <a:p>
            <a:r>
              <a:rPr lang="en-IN" dirty="0" err="1"/>
              <a:t>Partitionby</a:t>
            </a:r>
            <a:endParaRPr lang="en-IN" dirty="0"/>
          </a:p>
          <a:p>
            <a:r>
              <a:rPr lang="en-IN" dirty="0"/>
              <a:t>Axis</a:t>
            </a:r>
          </a:p>
          <a:p>
            <a:r>
              <a:rPr lang="en-IN" dirty="0"/>
              <a:t>Reset</a:t>
            </a:r>
          </a:p>
        </p:txBody>
      </p:sp>
    </p:spTree>
    <p:extLst>
      <p:ext uri="{BB962C8B-B14F-4D97-AF65-F5344CB8AC3E}">
        <p14:creationId xmlns:p14="http://schemas.microsoft.com/office/powerpoint/2010/main" val="246167267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 name="Picture 3" descr="A person with a beard&#10;&#10;Description automatically generated">
            <a:extLst>
              <a:ext uri="{FF2B5EF4-FFF2-40B4-BE49-F238E27FC236}">
                <a16:creationId xmlns:a16="http://schemas.microsoft.com/office/drawing/2014/main" id="{A48C267C-1B71-9DE0-2F92-33BEEBBE43FD}"/>
              </a:ext>
            </a:extLst>
          </p:cNvPr>
          <p:cNvPicPr>
            <a:picLocks noChangeAspect="1"/>
          </p:cNvPicPr>
          <p:nvPr/>
        </p:nvPicPr>
        <p:blipFill rotWithShape="1">
          <a:blip r:embed="rId3">
            <a:extLst>
              <a:ext uri="{28A0092B-C50C-407E-A947-70E740481C1C}">
                <a14:useLocalDpi xmlns:a14="http://schemas.microsoft.com/office/drawing/2010/main" val="0"/>
              </a:ext>
            </a:extLst>
          </a:blip>
          <a:srcRect b="49"/>
          <a:stretch/>
        </p:blipFill>
        <p:spPr>
          <a:xfrm>
            <a:off x="20" y="10"/>
            <a:ext cx="20104080" cy="11302990"/>
          </a:xfrm>
          <a:prstGeom prst="rect">
            <a:avLst/>
          </a:prstGeom>
        </p:spPr>
      </p:pic>
    </p:spTree>
    <p:extLst>
      <p:ext uri="{BB962C8B-B14F-4D97-AF65-F5344CB8AC3E}">
        <p14:creationId xmlns:p14="http://schemas.microsoft.com/office/powerpoint/2010/main" val="12773743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What is Power Query?</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1005840" y="3054427"/>
            <a:ext cx="18507456" cy="5358054"/>
          </a:xfrm>
        </p:spPr>
        <p:txBody>
          <a:bodyPr>
            <a:normAutofit/>
          </a:bodyPr>
          <a:lstStyle/>
          <a:p>
            <a:pPr marL="0" indent="0">
              <a:buNone/>
            </a:pPr>
            <a:r>
              <a:rPr lang="en-US" sz="4285" dirty="0">
                <a:latin typeface="Consolas" panose="020B0609020204030204" pitchFamily="49" charset="0"/>
              </a:rPr>
              <a:t>Power Query is a data transformation and data preparation engine. Power Query comes with a graphical interface for getting data from sources and a Power Query Editor for applying transformations. Because the engine is available in many products and services, the destination where the data will be stored depends on where Power Query was used. Using Power Query, you can perform the extract, transform, and load (ETL) processing of data.</a:t>
            </a:r>
            <a:endParaRPr lang="en-IN"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23528798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Power Query Experience</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2487498"/>
            <a:ext cx="18507456" cy="6967397"/>
          </a:xfrm>
        </p:spPr>
        <p:txBody>
          <a:bodyPr>
            <a:noAutofit/>
          </a:bodyPr>
          <a:lstStyle/>
          <a:p>
            <a:pPr marL="0" indent="0">
              <a:buNone/>
            </a:pPr>
            <a:r>
              <a:rPr lang="en-US" sz="3600" dirty="0">
                <a:latin typeface="Consolas" panose="020B0609020204030204" pitchFamily="49" charset="0"/>
              </a:rPr>
              <a:t>The Power Query user experience is provided through the Power Query Editor user interface. The goal of this interface is to help you apply the transformations you need simply by interacting with a user-friendly set of ribbons, menus, buttons, and other interactive components.</a:t>
            </a:r>
          </a:p>
          <a:p>
            <a:pPr marL="0" indent="0">
              <a:buNone/>
            </a:pPr>
            <a:endParaRPr lang="en-US" sz="3600" dirty="0">
              <a:latin typeface="Consolas" panose="020B0609020204030204" pitchFamily="49" charset="0"/>
            </a:endParaRPr>
          </a:p>
          <a:p>
            <a:pPr marL="0" indent="0">
              <a:buNone/>
            </a:pPr>
            <a:r>
              <a:rPr lang="en-US" sz="3600" dirty="0">
                <a:latin typeface="Consolas" panose="020B0609020204030204" pitchFamily="49" charset="0"/>
              </a:rPr>
              <a:t>Power Query Online— Found in integrations such as Power BI dataflows, Microsoft Fabric Dataflow Gen 2, Microsoft Power Platform dataflows, Azure Data Factory wrangling dataflows, and many more that provide the experience through an online webpage.</a:t>
            </a:r>
          </a:p>
          <a:p>
            <a:pPr marL="0" indent="0">
              <a:buNone/>
            </a:pPr>
            <a:r>
              <a:rPr lang="en-US" sz="3600" dirty="0">
                <a:latin typeface="Consolas" panose="020B0609020204030204" pitchFamily="49" charset="0"/>
              </a:rPr>
              <a:t>Power Query for Desktop—Found in integrations such as Power Query for Excel and Power BI Desktop.</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9287716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Power Query M formula language</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2432470"/>
            <a:ext cx="18507456" cy="6990361"/>
          </a:xfrm>
        </p:spPr>
        <p:txBody>
          <a:bodyPr>
            <a:noAutofit/>
          </a:bodyPr>
          <a:lstStyle/>
          <a:p>
            <a:pPr marL="0" indent="0">
              <a:buNone/>
            </a:pPr>
            <a:r>
              <a:rPr lang="en-US" sz="3600" dirty="0">
                <a:latin typeface="Consolas" panose="020B0609020204030204" pitchFamily="49" charset="0"/>
              </a:rPr>
              <a:t>The Power Query engine uses a scripting language behind the scenes for all Power Query transformations: the Power Query M formula language, also known as M.</a:t>
            </a:r>
          </a:p>
          <a:p>
            <a:pPr marL="0" indent="0">
              <a:buNone/>
            </a:pPr>
            <a:endParaRPr lang="en-US" sz="3600" dirty="0">
              <a:latin typeface="Consolas" panose="020B0609020204030204" pitchFamily="49" charset="0"/>
            </a:endParaRPr>
          </a:p>
          <a:p>
            <a:pPr marL="0" indent="0">
              <a:buNone/>
            </a:pPr>
            <a:r>
              <a:rPr lang="en-US" sz="3600" dirty="0">
                <a:latin typeface="Consolas" panose="020B0609020204030204" pitchFamily="49" charset="0"/>
              </a:rPr>
              <a:t>The M language is the data transformation language of Power Query. Anything that happens in the query is ultimately written in M. If you want to do advanced transformations using the Power Query engine, you can use the Advanced Editor to access the script of the query and modify it as you want. If you find that the user interface functions and transformations won't perform the exact changes you need, use the Advanced Editor and the M language to fine-tune your functions and transformations.</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257289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xperts in Data and Analytics">
            <a:extLst>
              <a:ext uri="{FF2B5EF4-FFF2-40B4-BE49-F238E27FC236}">
                <a16:creationId xmlns:a16="http://schemas.microsoft.com/office/drawing/2014/main" id="{8B4FE6E5-F139-480E-B8BA-33C9B1A8A04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Platform</a:t>
            </a:r>
            <a:endParaRPr dirty="0">
              <a:solidFill>
                <a:schemeClr val="bg1"/>
              </a:solidFill>
            </a:endParaRPr>
          </a:p>
        </p:txBody>
      </p:sp>
      <p:sp>
        <p:nvSpPr>
          <p:cNvPr id="3" name="TextBox 2">
            <a:extLst>
              <a:ext uri="{FF2B5EF4-FFF2-40B4-BE49-F238E27FC236}">
                <a16:creationId xmlns:a16="http://schemas.microsoft.com/office/drawing/2014/main" id="{61E7ECFE-5C5C-4347-B54D-22E3491F5C83}"/>
              </a:ext>
            </a:extLst>
          </p:cNvPr>
          <p:cNvSpPr txBox="1"/>
          <p:nvPr/>
        </p:nvSpPr>
        <p:spPr>
          <a:xfrm>
            <a:off x="1667435" y="2393576"/>
            <a:ext cx="17424129" cy="31393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6600" dirty="0">
                <a:solidFill>
                  <a:schemeClr val="bg1"/>
                </a:solidFill>
                <a:latin typeface="Segoe UI" panose="020B0502040204020203" pitchFamily="34" charset="0"/>
              </a:rPr>
              <a:t>The ‘Power Platform’ is a collective term for  </a:t>
            </a:r>
            <a:r>
              <a:rPr lang="en-US" sz="6600" b="0" i="0" dirty="0">
                <a:solidFill>
                  <a:schemeClr val="bg1"/>
                </a:solidFill>
                <a:effectLst/>
                <a:latin typeface="Segoe UI" panose="020B0502040204020203" pitchFamily="34" charset="0"/>
              </a:rPr>
              <a:t>four key products: Power Apps, Power Automate, Power BI and Power Virtual Agents</a:t>
            </a:r>
            <a:endParaRPr kumimoji="0" lang="en-IN" sz="6600" b="0" i="0" u="none" strike="noStrike" cap="none" spc="0" normalizeH="0" baseline="0" dirty="0">
              <a:ln>
                <a:noFill/>
              </a:ln>
              <a:solidFill>
                <a:schemeClr val="bg1"/>
              </a:solidFill>
              <a:effectLst/>
              <a:uFillTx/>
              <a:latin typeface="+mj-lt"/>
              <a:ea typeface="+mj-ea"/>
              <a:cs typeface="+mj-cs"/>
              <a:sym typeface="Calibri"/>
            </a:endParaRPr>
          </a:p>
        </p:txBody>
      </p:sp>
    </p:spTree>
    <p:extLst>
      <p:ext uri="{BB962C8B-B14F-4D97-AF65-F5344CB8AC3E}">
        <p14:creationId xmlns:p14="http://schemas.microsoft.com/office/powerpoint/2010/main" val="370669496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What is M</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1810514"/>
            <a:ext cx="18507456" cy="8234274"/>
          </a:xfrm>
        </p:spPr>
        <p:txBody>
          <a:bodyPr>
            <a:noAutofit/>
          </a:bodyPr>
          <a:lstStyle/>
          <a:p>
            <a:pPr marL="0" indent="0">
              <a:buNone/>
            </a:pPr>
            <a:r>
              <a:rPr lang="en-US" sz="3600" dirty="0">
                <a:latin typeface="Consolas" panose="020B0609020204030204" pitchFamily="49" charset="0"/>
              </a:rPr>
              <a:t>M is a case-sensitive language. Used in Power Query in case of Power BI</a:t>
            </a:r>
          </a:p>
          <a:p>
            <a:pPr marL="0" indent="0">
              <a:buNone/>
            </a:pPr>
            <a:endParaRPr lang="en-US" sz="3600" dirty="0">
              <a:latin typeface="Consolas" panose="020B0609020204030204" pitchFamily="49" charset="0"/>
            </a:endParaRPr>
          </a:p>
          <a:p>
            <a:pPr marL="0" indent="0">
              <a:buNone/>
            </a:pPr>
            <a:r>
              <a:rPr lang="en-US" sz="3600" dirty="0">
                <a:latin typeface="Consolas" panose="020B0609020204030204" pitchFamily="49" charset="0"/>
              </a:rPr>
              <a:t>To create an M query in the Query Editor, you follow this basic process:</a:t>
            </a:r>
          </a:p>
          <a:p>
            <a:pPr marL="742950" indent="-742950">
              <a:buFont typeface="+mj-lt"/>
              <a:buAutoNum type="arabicPeriod"/>
            </a:pPr>
            <a:r>
              <a:rPr lang="en-US" sz="3600" dirty="0">
                <a:latin typeface="Consolas" panose="020B0609020204030204" pitchFamily="49" charset="0"/>
              </a:rPr>
              <a:t>	Create a series of query formula steps that start with the let statement. Each step is defined by a step variable name. An M variable can include spaces by using the # character as #"Step Name". A formula step can be a custom formula. Please note that the Power Query Formula Language is case sensitive.</a:t>
            </a:r>
          </a:p>
          <a:p>
            <a:pPr marL="742950" indent="-742950">
              <a:buFont typeface="+mj-lt"/>
              <a:buAutoNum type="arabicPeriod"/>
            </a:pPr>
            <a:r>
              <a:rPr lang="en-US" sz="3600" dirty="0">
                <a:latin typeface="Consolas" panose="020B0609020204030204" pitchFamily="49" charset="0"/>
              </a:rPr>
              <a:t>	Each query formula step builds upon a previous step by referring to a step by its variable name.</a:t>
            </a:r>
          </a:p>
          <a:p>
            <a:pPr marL="742950" indent="-742950">
              <a:buFont typeface="+mj-lt"/>
              <a:buAutoNum type="arabicPeriod"/>
            </a:pPr>
            <a:r>
              <a:rPr lang="en-US" sz="3600" dirty="0">
                <a:latin typeface="Consolas" panose="020B0609020204030204" pitchFamily="49" charset="0"/>
              </a:rPr>
              <a:t>	Output a query formula step using the in statement. Generally, the last query step is used as the in final data set result.</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36806605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Example Code</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1810514"/>
            <a:ext cx="18507456" cy="8234274"/>
          </a:xfrm>
        </p:spPr>
        <p:txBody>
          <a:bodyPr>
            <a:noAutofit/>
          </a:bodyPr>
          <a:lstStyle/>
          <a:p>
            <a:pPr marL="0" indent="0">
              <a:buNone/>
            </a:pPr>
            <a:r>
              <a:rPr lang="en-US" sz="3600" dirty="0">
                <a:latin typeface="Consolas" panose="020B0609020204030204" pitchFamily="49" charset="0"/>
              </a:rPr>
              <a:t>let</a:t>
            </a:r>
          </a:p>
          <a:p>
            <a:pPr marL="0" indent="0">
              <a:buNone/>
            </a:pPr>
            <a:r>
              <a:rPr lang="en-US" sz="3600" dirty="0">
                <a:latin typeface="Consolas" panose="020B0609020204030204" pitchFamily="49" charset="0"/>
              </a:rPr>
              <a:t>   </a:t>
            </a:r>
            <a:r>
              <a:rPr lang="en-US" sz="3600" dirty="0" err="1">
                <a:latin typeface="Consolas" panose="020B0609020204030204" pitchFamily="49" charset="0"/>
              </a:rPr>
              <a:t>Variablename</a:t>
            </a:r>
            <a:r>
              <a:rPr lang="en-US" sz="3600" dirty="0">
                <a:latin typeface="Consolas" panose="020B0609020204030204" pitchFamily="49" charset="0"/>
              </a:rPr>
              <a:t> = expression,</a:t>
            </a:r>
          </a:p>
          <a:p>
            <a:pPr marL="0" indent="0">
              <a:buNone/>
            </a:pPr>
            <a:r>
              <a:rPr lang="en-US" sz="3600" dirty="0">
                <a:latin typeface="Consolas" panose="020B0609020204030204" pitchFamily="49" charset="0"/>
              </a:rPr>
              <a:t>   #"Variable name" = expression2</a:t>
            </a:r>
          </a:p>
          <a:p>
            <a:pPr marL="0" indent="0">
              <a:buNone/>
            </a:pPr>
            <a:r>
              <a:rPr lang="en-US" sz="3600" dirty="0">
                <a:latin typeface="Consolas" panose="020B0609020204030204" pitchFamily="49" charset="0"/>
              </a:rPr>
              <a:t>in</a:t>
            </a:r>
          </a:p>
          <a:p>
            <a:pPr marL="0" indent="0">
              <a:buNone/>
            </a:pPr>
            <a:r>
              <a:rPr lang="en-US" sz="3600" dirty="0">
                <a:latin typeface="Consolas" panose="020B0609020204030204" pitchFamily="49" charset="0"/>
              </a:rPr>
              <a:t>   </a:t>
            </a:r>
            <a:r>
              <a:rPr lang="en-US" sz="3600" dirty="0" err="1">
                <a:latin typeface="Consolas" panose="020B0609020204030204" pitchFamily="49" charset="0"/>
              </a:rPr>
              <a:t>Variablename</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64170318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Primitive value</a:t>
            </a:r>
            <a:endParaRPr lang="en-IN" sz="5933" b="1"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1810514"/>
            <a:ext cx="18507456" cy="8234274"/>
          </a:xfrm>
        </p:spPr>
        <p:txBody>
          <a:bodyPr>
            <a:noAutofit/>
          </a:bodyPr>
          <a:lstStyle/>
          <a:p>
            <a:pPr marL="0" indent="0">
              <a:spcBef>
                <a:spcPts val="0"/>
              </a:spcBef>
              <a:buNone/>
            </a:pPr>
            <a:r>
              <a:rPr lang="en-US" sz="3600" dirty="0">
                <a:latin typeface="Consolas" panose="020B0609020204030204" pitchFamily="49" charset="0"/>
              </a:rPr>
              <a:t>A primitive value is single-part value, such as a number, logical, text, or null. A null value can be used to indicate the absence of any data</a:t>
            </a:r>
          </a:p>
          <a:p>
            <a:pPr marL="0" indent="0">
              <a:spcBef>
                <a:spcPts val="0"/>
              </a:spcBef>
              <a:buNone/>
            </a:pPr>
            <a:endParaRPr lang="en-US" sz="3600" dirty="0">
              <a:latin typeface="Consolas" panose="020B0609020204030204" pitchFamily="49" charset="0"/>
            </a:endParaRPr>
          </a:p>
          <a:p>
            <a:pPr marL="0" indent="0">
              <a:spcBef>
                <a:spcPts val="0"/>
              </a:spcBef>
              <a:buNone/>
            </a:pPr>
            <a:r>
              <a:rPr lang="en-US" sz="3600" dirty="0">
                <a:latin typeface="Consolas" panose="020B0609020204030204" pitchFamily="49" charset="0"/>
              </a:rPr>
              <a:t>	Type			Example value</a:t>
            </a:r>
          </a:p>
          <a:p>
            <a:pPr marL="0" indent="0">
              <a:spcBef>
                <a:spcPts val="0"/>
              </a:spcBef>
              <a:buNone/>
            </a:pPr>
            <a:r>
              <a:rPr lang="en-US" sz="3600" dirty="0">
                <a:latin typeface="Consolas" panose="020B0609020204030204" pitchFamily="49" charset="0"/>
              </a:rPr>
              <a:t>	Binary			00 00 00 02 // number of points (2)</a:t>
            </a:r>
          </a:p>
          <a:p>
            <a:pPr marL="0" indent="0">
              <a:spcBef>
                <a:spcPts val="0"/>
              </a:spcBef>
              <a:buNone/>
            </a:pPr>
            <a:r>
              <a:rPr lang="en-US" sz="3600" dirty="0">
                <a:latin typeface="Consolas" panose="020B0609020204030204" pitchFamily="49" charset="0"/>
              </a:rPr>
              <a:t>	Date			5/23/2015</a:t>
            </a:r>
          </a:p>
          <a:p>
            <a:pPr marL="0" indent="0">
              <a:spcBef>
                <a:spcPts val="0"/>
              </a:spcBef>
              <a:buNone/>
            </a:pPr>
            <a:r>
              <a:rPr lang="en-US" sz="3600" dirty="0">
                <a:latin typeface="Consolas" panose="020B0609020204030204" pitchFamily="49" charset="0"/>
              </a:rPr>
              <a:t>	</a:t>
            </a:r>
            <a:r>
              <a:rPr lang="en-US" sz="3600" dirty="0" err="1">
                <a:latin typeface="Consolas" panose="020B0609020204030204" pitchFamily="49" charset="0"/>
              </a:rPr>
              <a:t>DateTime</a:t>
            </a:r>
            <a:r>
              <a:rPr lang="en-US" sz="3600" dirty="0">
                <a:latin typeface="Consolas" panose="020B0609020204030204" pitchFamily="49" charset="0"/>
              </a:rPr>
              <a:t>		5/23/2015 12:00:00 AM</a:t>
            </a:r>
          </a:p>
          <a:p>
            <a:pPr marL="0" indent="0">
              <a:spcBef>
                <a:spcPts val="0"/>
              </a:spcBef>
              <a:buNone/>
            </a:pPr>
            <a:r>
              <a:rPr lang="en-US" sz="3600" dirty="0">
                <a:latin typeface="Consolas" panose="020B0609020204030204" pitchFamily="49" charset="0"/>
              </a:rPr>
              <a:t>	</a:t>
            </a:r>
            <a:r>
              <a:rPr lang="en-US" sz="3600" dirty="0" err="1">
                <a:latin typeface="Consolas" panose="020B0609020204030204" pitchFamily="49" charset="0"/>
              </a:rPr>
              <a:t>DateTimeZone</a:t>
            </a:r>
            <a:r>
              <a:rPr lang="en-US" sz="3600" dirty="0">
                <a:latin typeface="Consolas" panose="020B0609020204030204" pitchFamily="49" charset="0"/>
              </a:rPr>
              <a:t>	5/23/2015 12:00:00 AM -08:00</a:t>
            </a:r>
          </a:p>
          <a:p>
            <a:pPr marL="0" indent="0">
              <a:spcBef>
                <a:spcPts val="0"/>
              </a:spcBef>
              <a:buNone/>
            </a:pPr>
            <a:r>
              <a:rPr lang="en-US" sz="3600" dirty="0">
                <a:latin typeface="Consolas" panose="020B0609020204030204" pitchFamily="49" charset="0"/>
              </a:rPr>
              <a:t>	Duration		15:35:00</a:t>
            </a:r>
          </a:p>
          <a:p>
            <a:pPr marL="0" indent="0">
              <a:spcBef>
                <a:spcPts val="0"/>
              </a:spcBef>
              <a:buNone/>
            </a:pPr>
            <a:r>
              <a:rPr lang="en-US" sz="3600" dirty="0">
                <a:latin typeface="Consolas" panose="020B0609020204030204" pitchFamily="49" charset="0"/>
              </a:rPr>
              <a:t>	Logical		true and false</a:t>
            </a:r>
          </a:p>
          <a:p>
            <a:pPr marL="0" indent="0">
              <a:spcBef>
                <a:spcPts val="0"/>
              </a:spcBef>
              <a:buNone/>
            </a:pPr>
            <a:r>
              <a:rPr lang="en-US" sz="3600" dirty="0">
                <a:latin typeface="Consolas" panose="020B0609020204030204" pitchFamily="49" charset="0"/>
              </a:rPr>
              <a:t>	Null			null</a:t>
            </a:r>
          </a:p>
          <a:p>
            <a:pPr marL="0" indent="0">
              <a:spcBef>
                <a:spcPts val="0"/>
              </a:spcBef>
              <a:buNone/>
            </a:pPr>
            <a:r>
              <a:rPr lang="en-US" sz="3600" dirty="0">
                <a:latin typeface="Consolas" panose="020B0609020204030204" pitchFamily="49" charset="0"/>
              </a:rPr>
              <a:t>	Number			0, 1, -1, 1.5, and 2.3e-5</a:t>
            </a:r>
          </a:p>
          <a:p>
            <a:pPr marL="0" indent="0">
              <a:spcBef>
                <a:spcPts val="0"/>
              </a:spcBef>
              <a:buNone/>
            </a:pPr>
            <a:r>
              <a:rPr lang="en-US" sz="3600" dirty="0">
                <a:latin typeface="Consolas" panose="020B0609020204030204" pitchFamily="49" charset="0"/>
              </a:rPr>
              <a:t>	Text			"</a:t>
            </a:r>
            <a:r>
              <a:rPr lang="en-US" sz="3600" dirty="0" err="1">
                <a:latin typeface="Consolas" panose="020B0609020204030204" pitchFamily="49" charset="0"/>
              </a:rPr>
              <a:t>abc</a:t>
            </a:r>
            <a:r>
              <a:rPr lang="en-US" sz="3600" dirty="0">
                <a:latin typeface="Consolas" panose="020B0609020204030204" pitchFamily="49" charset="0"/>
              </a:rPr>
              <a:t>"</a:t>
            </a:r>
          </a:p>
          <a:p>
            <a:pPr marL="0" indent="0">
              <a:spcBef>
                <a:spcPts val="0"/>
              </a:spcBef>
              <a:buNone/>
            </a:pPr>
            <a:r>
              <a:rPr lang="en-US" sz="3600" dirty="0">
                <a:latin typeface="Consolas" panose="020B0609020204030204" pitchFamily="49" charset="0"/>
              </a:rPr>
              <a:t>	Time			12:34:12 PM</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384132629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Function </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1810514"/>
            <a:ext cx="18507456" cy="8234274"/>
          </a:xfrm>
        </p:spPr>
        <p:txBody>
          <a:bodyPr>
            <a:noAutofit/>
          </a:bodyPr>
          <a:lstStyle/>
          <a:p>
            <a:pPr marL="0" indent="0">
              <a:buNone/>
            </a:pPr>
            <a:r>
              <a:rPr lang="en-US" sz="3600" dirty="0">
                <a:latin typeface="Consolas" panose="020B0609020204030204" pitchFamily="49" charset="0"/>
              </a:rPr>
              <a:t>A Function is a value that, when invoked with arguments, produces a new value. Functions are written by listing the function’s parameters in parentheses, followed by the goes-to symbol =&gt;, followed by the expression defining the function. For example, to create a function called “</a:t>
            </a:r>
            <a:r>
              <a:rPr lang="en-US" sz="3600" dirty="0" err="1">
                <a:latin typeface="Consolas" panose="020B0609020204030204" pitchFamily="49" charset="0"/>
              </a:rPr>
              <a:t>MyFunction</a:t>
            </a:r>
            <a:r>
              <a:rPr lang="en-US" sz="3600" dirty="0">
                <a:latin typeface="Consolas" panose="020B0609020204030204" pitchFamily="49" charset="0"/>
              </a:rPr>
              <a:t>” that has two parameters and performs a calculation on parameter1 and parameter2:</a:t>
            </a:r>
          </a:p>
          <a:p>
            <a:pPr marL="0" indent="0">
              <a:buNone/>
            </a:pPr>
            <a:endParaRPr lang="en-US" sz="3600" dirty="0">
              <a:latin typeface="Consolas" panose="020B0609020204030204" pitchFamily="49" charset="0"/>
            </a:endParaRPr>
          </a:p>
          <a:p>
            <a:pPr marL="0" indent="0">
              <a:buNone/>
            </a:pPr>
            <a:r>
              <a:rPr lang="en-IN" sz="3600" dirty="0"/>
              <a:t>let</a:t>
            </a:r>
          </a:p>
          <a:p>
            <a:pPr marL="0" indent="0">
              <a:buNone/>
            </a:pPr>
            <a:r>
              <a:rPr lang="en-IN" sz="3600" dirty="0"/>
              <a:t>    </a:t>
            </a:r>
            <a:r>
              <a:rPr lang="en-IN" sz="3600" dirty="0" err="1"/>
              <a:t>MyFunction</a:t>
            </a:r>
            <a:r>
              <a:rPr lang="en-IN" sz="3600" dirty="0"/>
              <a:t> = (parameter1, parameter2) =&gt; (parameter1 + parameter2) / 2</a:t>
            </a:r>
          </a:p>
          <a:p>
            <a:pPr marL="0" indent="0">
              <a:buNone/>
            </a:pPr>
            <a:r>
              <a:rPr lang="en-IN" sz="3600" dirty="0"/>
              <a:t>in</a:t>
            </a:r>
          </a:p>
          <a:p>
            <a:pPr marL="0" indent="0">
              <a:buNone/>
            </a:pPr>
            <a:r>
              <a:rPr lang="en-IN" sz="3600" dirty="0"/>
              <a:t>    </a:t>
            </a:r>
            <a:r>
              <a:rPr lang="en-IN" sz="3600" dirty="0" err="1"/>
              <a:t>MyFunction</a:t>
            </a:r>
            <a:endParaRPr lang="en-IN" sz="3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38197906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69F97-FE11-FE77-5B8F-952D795F8819}"/>
              </a:ext>
            </a:extLst>
          </p:cNvPr>
          <p:cNvSpPr>
            <a:spLocks noGrp="1"/>
          </p:cNvSpPr>
          <p:nvPr>
            <p:ph type="title"/>
          </p:nvPr>
        </p:nvSpPr>
        <p:spPr>
          <a:xfrm>
            <a:off x="404774" y="746147"/>
            <a:ext cx="19468841" cy="1064366"/>
          </a:xfrm>
        </p:spPr>
        <p:txBody>
          <a:bodyPr/>
          <a:lstStyle/>
          <a:p>
            <a:r>
              <a:rPr lang="en-US" sz="5933" b="1" dirty="0"/>
              <a:t>Structured data values</a:t>
            </a:r>
            <a:endParaRPr lang="en-IN" sz="5933" dirty="0"/>
          </a:p>
        </p:txBody>
      </p:sp>
      <p:sp>
        <p:nvSpPr>
          <p:cNvPr id="3" name="Content Placeholder 2">
            <a:extLst>
              <a:ext uri="{FF2B5EF4-FFF2-40B4-BE49-F238E27FC236}">
                <a16:creationId xmlns:a16="http://schemas.microsoft.com/office/drawing/2014/main" id="{BFEB68EA-0F91-89C0-8807-4E3A8D13D546}"/>
              </a:ext>
            </a:extLst>
          </p:cNvPr>
          <p:cNvSpPr>
            <a:spLocks noGrp="1"/>
          </p:cNvSpPr>
          <p:nvPr>
            <p:ph idx="1"/>
          </p:nvPr>
        </p:nvSpPr>
        <p:spPr>
          <a:xfrm>
            <a:off x="885466" y="2706624"/>
            <a:ext cx="18507456" cy="7338164"/>
          </a:xfrm>
        </p:spPr>
        <p:txBody>
          <a:bodyPr>
            <a:noAutofit/>
          </a:bodyPr>
          <a:lstStyle/>
          <a:p>
            <a:r>
              <a:rPr lang="en-US" sz="6600" dirty="0">
                <a:latin typeface="Consolas" panose="020B0609020204030204" pitchFamily="49" charset="0"/>
              </a:rPr>
              <a:t>List</a:t>
            </a:r>
          </a:p>
          <a:p>
            <a:r>
              <a:rPr lang="en-US" sz="6600" dirty="0">
                <a:latin typeface="Consolas" panose="020B0609020204030204" pitchFamily="49" charset="0"/>
              </a:rPr>
              <a:t>Record</a:t>
            </a:r>
          </a:p>
          <a:p>
            <a:r>
              <a:rPr lang="en-US" sz="6600" dirty="0">
                <a:latin typeface="Consolas" panose="020B0609020204030204" pitchFamily="49" charset="0"/>
              </a:rPr>
              <a:t>Table</a:t>
            </a:r>
          </a:p>
          <a:p>
            <a:r>
              <a:rPr lang="en-US" sz="6600" dirty="0">
                <a:latin typeface="Consolas" panose="020B0609020204030204" pitchFamily="49" charset="0"/>
              </a:rPr>
              <a:t>Additional structured data examples</a:t>
            </a:r>
            <a:endParaRPr lang="en-IN" sz="6600" dirty="0"/>
          </a:p>
        </p:txBody>
      </p:sp>
      <p:sp>
        <p:nvSpPr>
          <p:cNvPr id="4" name="Content Placeholder 2">
            <a:extLst>
              <a:ext uri="{FF2B5EF4-FFF2-40B4-BE49-F238E27FC236}">
                <a16:creationId xmlns:a16="http://schemas.microsoft.com/office/drawing/2014/main" id="{20B60E81-5FB8-D4C3-76D5-CD4EE2E7B2E1}"/>
              </a:ext>
            </a:extLst>
          </p:cNvPr>
          <p:cNvSpPr txBox="1">
            <a:spLocks/>
          </p:cNvSpPr>
          <p:nvPr/>
        </p:nvSpPr>
        <p:spPr>
          <a:xfrm>
            <a:off x="170688" y="10044788"/>
            <a:ext cx="18507456" cy="746147"/>
          </a:xfrm>
          <a:prstGeom prst="rect">
            <a:avLst/>
          </a:prstGeom>
        </p:spPr>
        <p:txBody>
          <a:bodyPr vert="horz" lIns="91440" tIns="45720" rIns="91440" bIns="45720" rtlCol="0">
            <a:normAutofit/>
          </a:bodyPr>
          <a:lstStyle>
            <a:lvl1pPr marL="565133" indent="-565133" algn="l" defTabSz="753511" rtl="0" eaLnBrk="1" latinLnBrk="0" hangingPunct="1">
              <a:spcBef>
                <a:spcPts val="1648"/>
              </a:spcBef>
              <a:spcAft>
                <a:spcPts val="0"/>
              </a:spcAft>
              <a:buClr>
                <a:schemeClr val="bg2">
                  <a:lumMod val="40000"/>
                  <a:lumOff val="60000"/>
                </a:schemeClr>
              </a:buClr>
              <a:buSzPct val="80000"/>
              <a:buFont typeface="Wingdings 3" charset="2"/>
              <a:buChar char=""/>
              <a:defRPr sz="3296" b="0" i="0" kern="1200">
                <a:solidFill>
                  <a:schemeClr val="tx1"/>
                </a:solidFill>
                <a:latin typeface="+mj-lt"/>
                <a:ea typeface="+mj-ea"/>
                <a:cs typeface="+mj-cs"/>
              </a:defRPr>
            </a:lvl1pPr>
            <a:lvl2pPr marL="1224456" indent="-470945" algn="l" defTabSz="753511" rtl="0" eaLnBrk="1" latinLnBrk="0" hangingPunct="1">
              <a:spcBef>
                <a:spcPts val="1648"/>
              </a:spcBef>
              <a:spcAft>
                <a:spcPts val="0"/>
              </a:spcAft>
              <a:buClr>
                <a:schemeClr val="bg2">
                  <a:lumMod val="40000"/>
                  <a:lumOff val="60000"/>
                </a:schemeClr>
              </a:buClr>
              <a:buSzPct val="80000"/>
              <a:buFont typeface="Wingdings 3" charset="2"/>
              <a:buChar char=""/>
              <a:defRPr sz="2967" b="0" i="0" kern="1200">
                <a:solidFill>
                  <a:schemeClr val="tx1"/>
                </a:solidFill>
                <a:latin typeface="+mj-lt"/>
                <a:ea typeface="+mj-ea"/>
                <a:cs typeface="+mj-cs"/>
              </a:defRPr>
            </a:lvl2pPr>
            <a:lvl3pPr marL="1883778"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637" b="0" i="0" kern="1200">
                <a:solidFill>
                  <a:schemeClr val="tx1"/>
                </a:solidFill>
                <a:latin typeface="+mj-lt"/>
                <a:ea typeface="+mj-ea"/>
                <a:cs typeface="+mj-cs"/>
              </a:defRPr>
            </a:lvl3pPr>
            <a:lvl4pPr marL="2637290"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4pPr>
            <a:lvl5pPr marL="3390801"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5pPr>
            <a:lvl6pPr marL="4130139"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6pPr>
            <a:lvl7pPr marL="4897824"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7pPr>
            <a:lvl8pPr marL="5651335"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8pPr>
            <a:lvl9pPr marL="6404846" indent="-376756" algn="l" defTabSz="753511" rtl="0" eaLnBrk="1" latinLnBrk="0" hangingPunct="1">
              <a:spcBef>
                <a:spcPts val="1648"/>
              </a:spcBef>
              <a:spcAft>
                <a:spcPts val="0"/>
              </a:spcAft>
              <a:buClr>
                <a:schemeClr val="bg2">
                  <a:lumMod val="40000"/>
                  <a:lumOff val="60000"/>
                </a:schemeClr>
              </a:buClr>
              <a:buSzPct val="80000"/>
              <a:buFont typeface="Wingdings 3" charset="2"/>
              <a:buChar char=""/>
              <a:defRPr sz="2307" b="0" i="0" kern="1200">
                <a:solidFill>
                  <a:schemeClr val="tx1"/>
                </a:solidFill>
                <a:latin typeface="+mj-lt"/>
                <a:ea typeface="+mj-ea"/>
                <a:cs typeface="+mj-cs"/>
              </a:defRPr>
            </a:lvl9pPr>
          </a:lstStyle>
          <a:p>
            <a:pPr marL="0" indent="0">
              <a:buFont typeface="Wingdings 3" charset="2"/>
              <a:buNone/>
            </a:pPr>
            <a:r>
              <a:rPr lang="en-IN" dirty="0"/>
              <a:t>Source: Microsoft Learn - https://learn.microsoft.com/en-us/dax/dax-overview</a:t>
            </a:r>
          </a:p>
        </p:txBody>
      </p:sp>
    </p:spTree>
    <p:extLst>
      <p:ext uri="{BB962C8B-B14F-4D97-AF65-F5344CB8AC3E}">
        <p14:creationId xmlns:p14="http://schemas.microsoft.com/office/powerpoint/2010/main" val="7601664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xperts in Data and Analytics">
            <a:extLst>
              <a:ext uri="{FF2B5EF4-FFF2-40B4-BE49-F238E27FC236}">
                <a16:creationId xmlns:a16="http://schemas.microsoft.com/office/drawing/2014/main" id="{8B4FE6E5-F139-480E-B8BA-33C9B1A8A04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App</a:t>
            </a:r>
            <a:endParaRPr dirty="0">
              <a:solidFill>
                <a:schemeClr val="bg1"/>
              </a:solidFill>
            </a:endParaRPr>
          </a:p>
        </p:txBody>
      </p:sp>
      <p:sp>
        <p:nvSpPr>
          <p:cNvPr id="3" name="TextBox 2">
            <a:extLst>
              <a:ext uri="{FF2B5EF4-FFF2-40B4-BE49-F238E27FC236}">
                <a16:creationId xmlns:a16="http://schemas.microsoft.com/office/drawing/2014/main" id="{61E7ECFE-5C5C-4347-B54D-22E3491F5C83}"/>
              </a:ext>
            </a:extLst>
          </p:cNvPr>
          <p:cNvSpPr txBox="1"/>
          <p:nvPr/>
        </p:nvSpPr>
        <p:spPr>
          <a:xfrm>
            <a:off x="1667435" y="2393576"/>
            <a:ext cx="17424129" cy="74789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6000" b="1" i="0" dirty="0">
                <a:solidFill>
                  <a:schemeClr val="bg1"/>
                </a:solidFill>
                <a:effectLst/>
                <a:latin typeface="Segoe UI" panose="020B0502040204020203" pitchFamily="34" charset="0"/>
              </a:rPr>
              <a:t>Power Apps</a:t>
            </a:r>
            <a:r>
              <a:rPr lang="en-US" sz="6000" b="0" i="0" dirty="0">
                <a:solidFill>
                  <a:schemeClr val="bg1"/>
                </a:solidFill>
                <a:effectLst/>
                <a:latin typeface="Segoe UI" panose="020B0502040204020203" pitchFamily="34" charset="0"/>
              </a:rPr>
              <a:t> provides a rapid low code development environment for building custom apps for business needs. It has services, connectors, and a scalable data service and app platform (Microsoft </a:t>
            </a:r>
            <a:r>
              <a:rPr lang="en-US" sz="6000" b="0" i="0" dirty="0" err="1">
                <a:solidFill>
                  <a:schemeClr val="bg1"/>
                </a:solidFill>
                <a:effectLst/>
                <a:latin typeface="Segoe UI" panose="020B0502040204020203" pitchFamily="34" charset="0"/>
              </a:rPr>
              <a:t>Dataverse</a:t>
            </a:r>
            <a:r>
              <a:rPr lang="en-US" sz="6000" b="0" i="0" dirty="0">
                <a:solidFill>
                  <a:schemeClr val="bg1"/>
                </a:solidFill>
                <a:effectLst/>
                <a:latin typeface="Segoe UI" panose="020B0502040204020203" pitchFamily="34" charset="0"/>
              </a:rPr>
              <a:t>) to allow simple integration and interaction with existing data. Power Apps enables the creation of web and mobile applications that run on all devices.</a:t>
            </a:r>
            <a:endParaRPr kumimoji="0" lang="en-IN" sz="6000" b="0" i="0" u="none" strike="noStrike" cap="none" spc="0" normalizeH="0" baseline="0" dirty="0">
              <a:ln>
                <a:noFill/>
              </a:ln>
              <a:solidFill>
                <a:schemeClr val="bg1"/>
              </a:solidFill>
              <a:effectLst/>
              <a:uFillTx/>
              <a:latin typeface="+mj-lt"/>
              <a:ea typeface="+mj-ea"/>
              <a:cs typeface="+mj-cs"/>
              <a:sym typeface="Calibri"/>
            </a:endParaRPr>
          </a:p>
        </p:txBody>
      </p:sp>
    </p:spTree>
    <p:extLst>
      <p:ext uri="{BB962C8B-B14F-4D97-AF65-F5344CB8AC3E}">
        <p14:creationId xmlns:p14="http://schemas.microsoft.com/office/powerpoint/2010/main" val="1532338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xperts in Data and Analytics">
            <a:extLst>
              <a:ext uri="{FF2B5EF4-FFF2-40B4-BE49-F238E27FC236}">
                <a16:creationId xmlns:a16="http://schemas.microsoft.com/office/drawing/2014/main" id="{8B4FE6E5-F139-480E-B8BA-33C9B1A8A04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Automate</a:t>
            </a:r>
            <a:endParaRPr dirty="0">
              <a:solidFill>
                <a:schemeClr val="bg1"/>
              </a:solidFill>
            </a:endParaRPr>
          </a:p>
        </p:txBody>
      </p:sp>
      <p:sp>
        <p:nvSpPr>
          <p:cNvPr id="3" name="TextBox 2">
            <a:extLst>
              <a:ext uri="{FF2B5EF4-FFF2-40B4-BE49-F238E27FC236}">
                <a16:creationId xmlns:a16="http://schemas.microsoft.com/office/drawing/2014/main" id="{61E7ECFE-5C5C-4347-B54D-22E3491F5C83}"/>
              </a:ext>
            </a:extLst>
          </p:cNvPr>
          <p:cNvSpPr txBox="1"/>
          <p:nvPr/>
        </p:nvSpPr>
        <p:spPr>
          <a:xfrm>
            <a:off x="1667435" y="2393576"/>
            <a:ext cx="17424129" cy="47089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6000" b="1" i="0" dirty="0">
                <a:solidFill>
                  <a:schemeClr val="bg1"/>
                </a:solidFill>
                <a:effectLst/>
                <a:latin typeface="Segoe UI" panose="020B0502040204020203" pitchFamily="34" charset="0"/>
              </a:rPr>
              <a:t>Power Automate</a:t>
            </a:r>
            <a:r>
              <a:rPr lang="en-US" sz="6000" b="0" i="0" dirty="0">
                <a:solidFill>
                  <a:schemeClr val="bg1"/>
                </a:solidFill>
                <a:effectLst/>
                <a:latin typeface="Segoe UI" panose="020B0502040204020203" pitchFamily="34" charset="0"/>
              </a:rPr>
              <a:t> lets users create automated workflows between applications and services. It helps automate repetitive business processes such as communication, data collections, and decision approvals.</a:t>
            </a:r>
            <a:endParaRPr kumimoji="0" lang="en-IN" sz="6000" b="0" i="0" u="none" strike="noStrike" cap="none" spc="0" normalizeH="0" baseline="0" dirty="0">
              <a:ln>
                <a:noFill/>
              </a:ln>
              <a:solidFill>
                <a:schemeClr val="bg1"/>
              </a:solidFill>
              <a:effectLst/>
              <a:uFillTx/>
              <a:latin typeface="+mj-lt"/>
              <a:ea typeface="+mj-ea"/>
              <a:cs typeface="+mj-cs"/>
              <a:sym typeface="Calibri"/>
            </a:endParaRPr>
          </a:p>
        </p:txBody>
      </p:sp>
    </p:spTree>
    <p:extLst>
      <p:ext uri="{BB962C8B-B14F-4D97-AF65-F5344CB8AC3E}">
        <p14:creationId xmlns:p14="http://schemas.microsoft.com/office/powerpoint/2010/main" val="1915630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xperts in Data and Analytics">
            <a:extLst>
              <a:ext uri="{FF2B5EF4-FFF2-40B4-BE49-F238E27FC236}">
                <a16:creationId xmlns:a16="http://schemas.microsoft.com/office/drawing/2014/main" id="{8B4FE6E5-F139-480E-B8BA-33C9B1A8A049}"/>
              </a:ext>
            </a:extLst>
          </p:cNvPr>
          <p:cNvSpPr txBox="1"/>
          <p:nvPr/>
        </p:nvSpPr>
        <p:spPr>
          <a:xfrm>
            <a:off x="663142" y="580482"/>
            <a:ext cx="12760588" cy="1123384"/>
          </a:xfrm>
          <a:prstGeom prst="rect">
            <a:avLst/>
          </a:prstGeom>
          <a:ln w="12700">
            <a:miter lim="400000"/>
          </a:ln>
          <a:effectLst>
            <a:outerShdw blurRad="635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6700">
                <a:solidFill>
                  <a:srgbClr val="FFFFFF"/>
                </a:solidFill>
                <a:latin typeface="Avenir Next"/>
                <a:ea typeface="Avenir Next"/>
                <a:cs typeface="Avenir Next"/>
                <a:sym typeface="Avenir Next"/>
              </a:defRPr>
            </a:pPr>
            <a:r>
              <a:rPr lang="en-US" dirty="0">
                <a:solidFill>
                  <a:srgbClr val="FF6D00"/>
                </a:solidFill>
              </a:rPr>
              <a:t>Power Virtual Agent</a:t>
            </a:r>
            <a:endParaRPr dirty="0">
              <a:solidFill>
                <a:schemeClr val="bg1"/>
              </a:solidFill>
            </a:endParaRPr>
          </a:p>
        </p:txBody>
      </p:sp>
      <p:sp>
        <p:nvSpPr>
          <p:cNvPr id="3" name="TextBox 2">
            <a:extLst>
              <a:ext uri="{FF2B5EF4-FFF2-40B4-BE49-F238E27FC236}">
                <a16:creationId xmlns:a16="http://schemas.microsoft.com/office/drawing/2014/main" id="{61E7ECFE-5C5C-4347-B54D-22E3491F5C83}"/>
              </a:ext>
            </a:extLst>
          </p:cNvPr>
          <p:cNvSpPr txBox="1"/>
          <p:nvPr/>
        </p:nvSpPr>
        <p:spPr>
          <a:xfrm>
            <a:off x="1667435" y="2393576"/>
            <a:ext cx="17424129" cy="84022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6000" b="1" i="0" dirty="0">
                <a:solidFill>
                  <a:schemeClr val="bg1"/>
                </a:solidFill>
                <a:effectLst/>
                <a:latin typeface="Segoe UI" panose="020B0502040204020203" pitchFamily="34" charset="0"/>
              </a:rPr>
              <a:t>Power Virtual Agents</a:t>
            </a:r>
            <a:r>
              <a:rPr lang="en-US" sz="6000" b="0" i="0" dirty="0">
                <a:solidFill>
                  <a:schemeClr val="bg1"/>
                </a:solidFill>
                <a:effectLst/>
                <a:latin typeface="Segoe UI" panose="020B0502040204020203" pitchFamily="34" charset="0"/>
              </a:rPr>
              <a:t> enables anyone to create powerful chatbots using a guided, no-code graphical interface, without the need for data scientists or developers.</a:t>
            </a:r>
            <a:br>
              <a:rPr lang="en-US" sz="6000" dirty="0">
                <a:solidFill>
                  <a:schemeClr val="bg1"/>
                </a:solidFill>
              </a:rPr>
            </a:br>
            <a:r>
              <a:rPr lang="en-US" sz="6000" b="0" i="0" dirty="0">
                <a:solidFill>
                  <a:schemeClr val="bg1"/>
                </a:solidFill>
                <a:effectLst/>
                <a:latin typeface="Segoe UI" panose="020B0502040204020203" pitchFamily="34" charset="0"/>
              </a:rPr>
              <a:t>It minimizes the IT effort required to deploy and maintain a custom solution by empowering subject matter experts to build and maintain their own conversational solutions..</a:t>
            </a:r>
          </a:p>
          <a:p>
            <a:pPr marL="0" marR="0" indent="0" algn="l" defTabSz="914400" rtl="0" fontAlgn="auto" latinLnBrk="0" hangingPunct="0">
              <a:lnSpc>
                <a:spcPct val="100000"/>
              </a:lnSpc>
              <a:spcBef>
                <a:spcPts val="0"/>
              </a:spcBef>
              <a:spcAft>
                <a:spcPts val="0"/>
              </a:spcAft>
              <a:buClrTx/>
              <a:buSzTx/>
              <a:buFontTx/>
              <a:buNone/>
              <a:tabLst/>
            </a:pPr>
            <a:endParaRPr kumimoji="0" lang="en-IN" sz="6000" b="0" i="0" u="none" strike="noStrike" cap="none" spc="0" normalizeH="0" baseline="0" dirty="0">
              <a:ln>
                <a:noFill/>
              </a:ln>
              <a:solidFill>
                <a:schemeClr val="bg1"/>
              </a:solidFill>
              <a:effectLst/>
              <a:uFillTx/>
              <a:latin typeface="+mj-lt"/>
              <a:ea typeface="+mj-ea"/>
              <a:cs typeface="+mj-cs"/>
              <a:sym typeface="Calibri"/>
            </a:endParaRPr>
          </a:p>
        </p:txBody>
      </p:sp>
    </p:spTree>
    <p:extLst>
      <p:ext uri="{BB962C8B-B14F-4D97-AF65-F5344CB8AC3E}">
        <p14:creationId xmlns:p14="http://schemas.microsoft.com/office/powerpoint/2010/main" val="26640671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851ad58a-3fbe-48b5-b641-c574e3fb9c1e}" enabled="1" method="Standard" siteId="{ea8bd1fd-ac34-4ae2-b421-6cfa2fcff243}" contentBits="0" removed="0"/>
</clbl:labelList>
</file>

<file path=docProps/app.xml><?xml version="1.0" encoding="utf-8"?>
<Properties xmlns="http://schemas.openxmlformats.org/officeDocument/2006/extended-properties" xmlns:vt="http://schemas.openxmlformats.org/officeDocument/2006/docPropsVTypes">
  <Template>Ion</Template>
  <TotalTime>38737</TotalTime>
  <Words>4117</Words>
  <Application>Microsoft Office PowerPoint</Application>
  <PresentationFormat>Custom</PresentationFormat>
  <Paragraphs>335</Paragraphs>
  <Slides>64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Calibri</vt:lpstr>
      <vt:lpstr>Century Gothic</vt:lpstr>
      <vt:lpstr>Consolas</vt:lpstr>
      <vt:lpstr>Segoe UI</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ALL and Allselected </vt:lpstr>
      <vt:lpstr>What is the difference between filtering data in CALCULATE with and without FILTER Expression </vt:lpstr>
      <vt:lpstr>DAX</vt:lpstr>
      <vt:lpstr>DAX Calculations</vt:lpstr>
      <vt:lpstr>DAX Measures</vt:lpstr>
      <vt:lpstr>DAX Calculated columns </vt:lpstr>
      <vt:lpstr>DAX Calculated tables </vt:lpstr>
      <vt:lpstr>DAX Visual Calculation</vt:lpstr>
      <vt:lpstr>DAX Queries</vt:lpstr>
      <vt:lpstr>DAX Data types </vt:lpstr>
      <vt:lpstr>DAX Variables</vt:lpstr>
      <vt:lpstr>PowerPoint Presentation</vt:lpstr>
      <vt:lpstr>Context</vt:lpstr>
      <vt:lpstr>Row context</vt:lpstr>
      <vt:lpstr>Multiple row context</vt:lpstr>
      <vt:lpstr>Query context</vt:lpstr>
      <vt:lpstr>Filter context</vt:lpstr>
      <vt:lpstr>DAX</vt:lpstr>
      <vt:lpstr>PowerPoint Presentation</vt:lpstr>
      <vt:lpstr>PowerPoint Presentation</vt:lpstr>
      <vt:lpstr>PowerPoint Presentation</vt:lpstr>
      <vt:lpstr>What is the difference between filtering data in CALCULATE with and without FILTER Expression </vt:lpstr>
      <vt:lpstr>Similar to SQL Window Functions</vt:lpstr>
      <vt:lpstr>Key Highlights</vt:lpstr>
      <vt:lpstr>Key Highlights</vt:lpstr>
      <vt:lpstr>PowerPoint Presentation</vt:lpstr>
      <vt:lpstr>What is Power Query?</vt:lpstr>
      <vt:lpstr>Power Query Experience</vt:lpstr>
      <vt:lpstr>Power Query M formula language</vt:lpstr>
      <vt:lpstr>What is M</vt:lpstr>
      <vt:lpstr>Example Code</vt:lpstr>
      <vt:lpstr>Primitive value</vt:lpstr>
      <vt:lpstr>Function </vt:lpstr>
      <vt:lpstr>Structured data values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Amit.Chandak</dc:creator>
  <cp:lastModifiedBy>Amit Chandak</cp:lastModifiedBy>
  <cp:revision>134</cp:revision>
  <dcterms:modified xsi:type="dcterms:W3CDTF">2025-01-12T07:24:10Z</dcterms:modified>
</cp:coreProperties>
</file>